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57" r:id="rId4"/>
    <p:sldId id="258" r:id="rId5"/>
    <p:sldId id="259" r:id="rId6"/>
    <p:sldId id="300" r:id="rId7"/>
    <p:sldId id="288" r:id="rId8"/>
    <p:sldId id="260" r:id="rId9"/>
    <p:sldId id="302" r:id="rId10"/>
    <p:sldId id="261" r:id="rId11"/>
    <p:sldId id="262" r:id="rId12"/>
    <p:sldId id="306" r:id="rId13"/>
    <p:sldId id="263" r:id="rId14"/>
    <p:sldId id="264" r:id="rId15"/>
    <p:sldId id="265" r:id="rId16"/>
    <p:sldId id="266" r:id="rId17"/>
    <p:sldId id="267" r:id="rId18"/>
    <p:sldId id="308" r:id="rId19"/>
    <p:sldId id="290" r:id="rId20"/>
    <p:sldId id="268" r:id="rId21"/>
    <p:sldId id="292" r:id="rId22"/>
    <p:sldId id="269" r:id="rId23"/>
    <p:sldId id="320" r:id="rId24"/>
    <p:sldId id="294" r:id="rId25"/>
    <p:sldId id="286" r:id="rId26"/>
    <p:sldId id="270" r:id="rId27"/>
    <p:sldId id="296" r:id="rId28"/>
    <p:sldId id="271" r:id="rId29"/>
    <p:sldId id="272" r:id="rId30"/>
    <p:sldId id="273" r:id="rId31"/>
    <p:sldId id="274" r:id="rId32"/>
    <p:sldId id="298" r:id="rId33"/>
    <p:sldId id="275" r:id="rId34"/>
    <p:sldId id="276" r:id="rId35"/>
    <p:sldId id="314" r:id="rId36"/>
    <p:sldId id="277" r:id="rId37"/>
    <p:sldId id="318" r:id="rId38"/>
    <p:sldId id="312" r:id="rId39"/>
    <p:sldId id="316" r:id="rId40"/>
    <p:sldId id="2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E6939-6FD3-45CE-AAA7-6521D54D417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IN"/>
        </a:p>
      </dgm:t>
    </dgm:pt>
    <dgm:pt modelId="{DE989A84-15CD-4A5E-9D69-3E85ACAA7626}">
      <dgm:prSet/>
      <dgm:spPr>
        <a:solidFill>
          <a:srgbClr val="FFFF00"/>
        </a:solidFill>
      </dgm:spPr>
      <dgm:t>
        <a:bodyPr/>
        <a:lstStyle/>
        <a:p>
          <a:r>
            <a:rPr lang="it-IT" b="1" i="0" dirty="0">
              <a:solidFill>
                <a:schemeClr val="tx1"/>
              </a:solidFill>
            </a:rPr>
            <a:t>Material Culture</a:t>
          </a:r>
          <a:endParaRPr lang="en-IN" dirty="0">
            <a:solidFill>
              <a:schemeClr val="tx1"/>
            </a:solidFill>
          </a:endParaRPr>
        </a:p>
      </dgm:t>
    </dgm:pt>
    <dgm:pt modelId="{54167F4B-C42F-4F59-9093-6B728F639DE2}" type="parTrans" cxnId="{6134E8DF-DDA3-4932-8DEB-293FDB88E0F3}">
      <dgm:prSet/>
      <dgm:spPr/>
      <dgm:t>
        <a:bodyPr/>
        <a:lstStyle/>
        <a:p>
          <a:endParaRPr lang="en-IN"/>
        </a:p>
      </dgm:t>
    </dgm:pt>
    <dgm:pt modelId="{BE97CB1D-7F83-4848-BAB5-211D31AB32AC}" type="sibTrans" cxnId="{6134E8DF-DDA3-4932-8DEB-293FDB88E0F3}">
      <dgm:prSet/>
      <dgm:spPr/>
      <dgm:t>
        <a:bodyPr/>
        <a:lstStyle/>
        <a:p>
          <a:endParaRPr lang="en-IN"/>
        </a:p>
      </dgm:t>
    </dgm:pt>
    <dgm:pt modelId="{FDE4CD36-9A48-4E04-A476-2ADB9FD89322}">
      <dgm:prSet/>
      <dgm:spPr>
        <a:solidFill>
          <a:schemeClr val="accent6">
            <a:lumMod val="75000"/>
          </a:schemeClr>
        </a:solidFill>
      </dgm:spPr>
      <dgm:t>
        <a:bodyPr/>
        <a:lstStyle/>
        <a:p>
          <a:r>
            <a:rPr lang="it-IT" b="1" i="0" dirty="0">
              <a:solidFill>
                <a:schemeClr val="tx1"/>
              </a:solidFill>
            </a:rPr>
            <a:t>Non-material Culture</a:t>
          </a:r>
          <a:endParaRPr lang="en-IN" dirty="0">
            <a:solidFill>
              <a:schemeClr val="tx1"/>
            </a:solidFill>
          </a:endParaRPr>
        </a:p>
      </dgm:t>
    </dgm:pt>
    <dgm:pt modelId="{C9AD485A-1C28-4053-BD2C-B1755B5D3EF1}" type="parTrans" cxnId="{C52CAFBE-A293-4025-9C70-D1ECE22DDB59}">
      <dgm:prSet/>
      <dgm:spPr/>
      <dgm:t>
        <a:bodyPr/>
        <a:lstStyle/>
        <a:p>
          <a:endParaRPr lang="en-IN"/>
        </a:p>
      </dgm:t>
    </dgm:pt>
    <dgm:pt modelId="{1CB8A4D1-D8D8-4602-9F39-EF8B176F1CA4}" type="sibTrans" cxnId="{C52CAFBE-A293-4025-9C70-D1ECE22DDB59}">
      <dgm:prSet/>
      <dgm:spPr/>
      <dgm:t>
        <a:bodyPr/>
        <a:lstStyle/>
        <a:p>
          <a:endParaRPr lang="en-IN"/>
        </a:p>
      </dgm:t>
    </dgm:pt>
    <dgm:pt modelId="{6CAE601C-13AD-4220-B4B7-5C0F171248AE}">
      <dgm:prSet/>
      <dgm:spPr>
        <a:solidFill>
          <a:schemeClr val="accent2">
            <a:lumMod val="75000"/>
          </a:schemeClr>
        </a:solidFill>
      </dgm:spPr>
      <dgm:t>
        <a:bodyPr/>
        <a:lstStyle/>
        <a:p>
          <a:r>
            <a:rPr lang="it-IT" b="1" i="0" dirty="0">
              <a:solidFill>
                <a:schemeClr val="tx1"/>
              </a:solidFill>
            </a:rPr>
            <a:t>Real Culture </a:t>
          </a:r>
          <a:endParaRPr lang="en-IN" dirty="0">
            <a:solidFill>
              <a:schemeClr val="tx1"/>
            </a:solidFill>
          </a:endParaRPr>
        </a:p>
      </dgm:t>
    </dgm:pt>
    <dgm:pt modelId="{02F0469A-7458-42C3-A107-3E52B7F5A195}" type="parTrans" cxnId="{3D609782-CAA2-4FCA-884F-54D40B74382A}">
      <dgm:prSet/>
      <dgm:spPr/>
      <dgm:t>
        <a:bodyPr/>
        <a:lstStyle/>
        <a:p>
          <a:endParaRPr lang="en-IN"/>
        </a:p>
      </dgm:t>
    </dgm:pt>
    <dgm:pt modelId="{26D7C356-B734-4F3B-A2C5-D026B3E3A9A5}" type="sibTrans" cxnId="{3D609782-CAA2-4FCA-884F-54D40B74382A}">
      <dgm:prSet/>
      <dgm:spPr/>
      <dgm:t>
        <a:bodyPr/>
        <a:lstStyle/>
        <a:p>
          <a:endParaRPr lang="en-IN"/>
        </a:p>
      </dgm:t>
    </dgm:pt>
    <dgm:pt modelId="{0C41E039-166F-4300-A64A-32BBF5304C8C}">
      <dgm:prSet/>
      <dgm:spPr>
        <a:solidFill>
          <a:schemeClr val="tx2">
            <a:lumMod val="75000"/>
          </a:schemeClr>
        </a:solidFill>
      </dgm:spPr>
      <dgm:t>
        <a:bodyPr/>
        <a:lstStyle/>
        <a:p>
          <a:r>
            <a:rPr lang="it-IT" b="1" i="0" dirty="0">
              <a:solidFill>
                <a:schemeClr val="tx1"/>
              </a:solidFill>
            </a:rPr>
            <a:t>Ideal Culture</a:t>
          </a:r>
          <a:endParaRPr lang="en-IN" dirty="0">
            <a:solidFill>
              <a:schemeClr val="tx1"/>
            </a:solidFill>
          </a:endParaRPr>
        </a:p>
      </dgm:t>
    </dgm:pt>
    <dgm:pt modelId="{CB18DEC9-7361-4508-AC58-8921DAC20A6A}" type="parTrans" cxnId="{44216C09-F752-46B8-96EA-9DFB291D5374}">
      <dgm:prSet/>
      <dgm:spPr/>
      <dgm:t>
        <a:bodyPr/>
        <a:lstStyle/>
        <a:p>
          <a:endParaRPr lang="en-IN"/>
        </a:p>
      </dgm:t>
    </dgm:pt>
    <dgm:pt modelId="{0730DB44-C762-405F-A627-C81AB1E825D6}" type="sibTrans" cxnId="{44216C09-F752-46B8-96EA-9DFB291D5374}">
      <dgm:prSet/>
      <dgm:spPr/>
      <dgm:t>
        <a:bodyPr/>
        <a:lstStyle/>
        <a:p>
          <a:endParaRPr lang="en-IN"/>
        </a:p>
      </dgm:t>
    </dgm:pt>
    <dgm:pt modelId="{E1CCD50C-1A2B-41BE-90C6-96908DEBCF3E}" type="pres">
      <dgm:prSet presAssocID="{302E6939-6FD3-45CE-AAA7-6521D54D4170}" presName="linearFlow" presStyleCnt="0">
        <dgm:presLayoutVars>
          <dgm:dir/>
          <dgm:resizeHandles val="exact"/>
        </dgm:presLayoutVars>
      </dgm:prSet>
      <dgm:spPr/>
    </dgm:pt>
    <dgm:pt modelId="{BEF1E738-A79C-4AB0-9053-3056F0808D75}" type="pres">
      <dgm:prSet presAssocID="{DE989A84-15CD-4A5E-9D69-3E85ACAA7626}" presName="composite" presStyleCnt="0"/>
      <dgm:spPr/>
    </dgm:pt>
    <dgm:pt modelId="{133B8D72-83D1-40A0-8723-FCD14885B7AF}" type="pres">
      <dgm:prSet presAssocID="{DE989A84-15CD-4A5E-9D69-3E85ACAA7626}" presName="imgShp" presStyleLbl="fgImgPlace1" presStyleIdx="0" presStyleCnt="4"/>
      <dgm:spPr>
        <a:blipFill rotWithShape="1">
          <a:blip xmlns:r="http://schemas.openxmlformats.org/officeDocument/2006/relationships" r:embed="rId1"/>
          <a:srcRect/>
          <a:stretch>
            <a:fillRect l="-25000" r="-25000"/>
          </a:stretch>
        </a:blipFill>
      </dgm:spPr>
    </dgm:pt>
    <dgm:pt modelId="{A50090CD-AAD5-41EE-948D-A66C5C96B41C}" type="pres">
      <dgm:prSet presAssocID="{DE989A84-15CD-4A5E-9D69-3E85ACAA7626}" presName="txShp" presStyleLbl="node1" presStyleIdx="0" presStyleCnt="4">
        <dgm:presLayoutVars>
          <dgm:bulletEnabled val="1"/>
        </dgm:presLayoutVars>
      </dgm:prSet>
      <dgm:spPr/>
    </dgm:pt>
    <dgm:pt modelId="{66923412-9532-4529-B01D-3BB85BE74716}" type="pres">
      <dgm:prSet presAssocID="{BE97CB1D-7F83-4848-BAB5-211D31AB32AC}" presName="spacing" presStyleCnt="0"/>
      <dgm:spPr/>
    </dgm:pt>
    <dgm:pt modelId="{40525B6F-383A-4030-9F30-78FA9D3E1EA2}" type="pres">
      <dgm:prSet presAssocID="{FDE4CD36-9A48-4E04-A476-2ADB9FD89322}" presName="composite" presStyleCnt="0"/>
      <dgm:spPr/>
    </dgm:pt>
    <dgm:pt modelId="{FAE8F871-4FE0-46FF-95D5-4ADB5D0E29BB}" type="pres">
      <dgm:prSet presAssocID="{FDE4CD36-9A48-4E04-A476-2ADB9FD89322}" presName="imgShp" presStyleLbl="fgImgPlace1" presStyleIdx="1" presStyleCnt="4"/>
      <dgm:spPr>
        <a:blipFill rotWithShape="1">
          <a:blip xmlns:r="http://schemas.openxmlformats.org/officeDocument/2006/relationships" r:embed="rId2"/>
          <a:srcRect/>
          <a:stretch>
            <a:fillRect/>
          </a:stretch>
        </a:blipFill>
      </dgm:spPr>
    </dgm:pt>
    <dgm:pt modelId="{A56E2DD1-420B-4F88-AE48-9717F05D8A8E}" type="pres">
      <dgm:prSet presAssocID="{FDE4CD36-9A48-4E04-A476-2ADB9FD89322}" presName="txShp" presStyleLbl="node1" presStyleIdx="1" presStyleCnt="4">
        <dgm:presLayoutVars>
          <dgm:bulletEnabled val="1"/>
        </dgm:presLayoutVars>
      </dgm:prSet>
      <dgm:spPr/>
    </dgm:pt>
    <dgm:pt modelId="{00B7406C-E9ED-4CEE-BF27-CEDADA49697E}" type="pres">
      <dgm:prSet presAssocID="{1CB8A4D1-D8D8-4602-9F39-EF8B176F1CA4}" presName="spacing" presStyleCnt="0"/>
      <dgm:spPr/>
    </dgm:pt>
    <dgm:pt modelId="{C2C80B57-FF0A-4356-86E8-A6DA72E3ECEB}" type="pres">
      <dgm:prSet presAssocID="{6CAE601C-13AD-4220-B4B7-5C0F171248AE}" presName="composite" presStyleCnt="0"/>
      <dgm:spPr/>
    </dgm:pt>
    <dgm:pt modelId="{98797A63-AF1B-4CD7-8440-BE74B0B81DA8}" type="pres">
      <dgm:prSet presAssocID="{6CAE601C-13AD-4220-B4B7-5C0F171248AE}" presName="imgShp" presStyleLbl="fgImgPlace1" presStyleIdx="2" presStyleCnt="4"/>
      <dgm:spPr>
        <a:blipFill rotWithShape="1">
          <a:blip xmlns:r="http://schemas.openxmlformats.org/officeDocument/2006/relationships" r:embed="rId3"/>
          <a:srcRect/>
          <a:stretch>
            <a:fillRect l="-25000" r="-25000"/>
          </a:stretch>
        </a:blipFill>
      </dgm:spPr>
    </dgm:pt>
    <dgm:pt modelId="{70769D9B-A1B8-47AE-840C-8C64A24026BB}" type="pres">
      <dgm:prSet presAssocID="{6CAE601C-13AD-4220-B4B7-5C0F171248AE}" presName="txShp" presStyleLbl="node1" presStyleIdx="2" presStyleCnt="4">
        <dgm:presLayoutVars>
          <dgm:bulletEnabled val="1"/>
        </dgm:presLayoutVars>
      </dgm:prSet>
      <dgm:spPr/>
    </dgm:pt>
    <dgm:pt modelId="{11409722-5DA0-4537-83A4-F3C068525FDC}" type="pres">
      <dgm:prSet presAssocID="{26D7C356-B734-4F3B-A2C5-D026B3E3A9A5}" presName="spacing" presStyleCnt="0"/>
      <dgm:spPr/>
    </dgm:pt>
    <dgm:pt modelId="{28C0E872-90DE-420E-9846-5061B339D18D}" type="pres">
      <dgm:prSet presAssocID="{0C41E039-166F-4300-A64A-32BBF5304C8C}" presName="composite" presStyleCnt="0"/>
      <dgm:spPr/>
    </dgm:pt>
    <dgm:pt modelId="{8DB4FE06-8B0C-4275-8651-AF6C52E60D9B}" type="pres">
      <dgm:prSet presAssocID="{0C41E039-166F-4300-A64A-32BBF5304C8C}" presName="imgShp" presStyleLbl="fgImgPlace1" presStyleIdx="3" presStyleCnt="4"/>
      <dgm:spPr>
        <a:blipFill rotWithShape="1">
          <a:blip xmlns:r="http://schemas.openxmlformats.org/officeDocument/2006/relationships" r:embed="rId4"/>
          <a:srcRect/>
          <a:stretch>
            <a:fillRect l="-25000" r="-25000"/>
          </a:stretch>
        </a:blipFill>
      </dgm:spPr>
    </dgm:pt>
    <dgm:pt modelId="{C27CADD1-B618-4B76-892C-6F8087163B4D}" type="pres">
      <dgm:prSet presAssocID="{0C41E039-166F-4300-A64A-32BBF5304C8C}" presName="txShp" presStyleLbl="node1" presStyleIdx="3" presStyleCnt="4">
        <dgm:presLayoutVars>
          <dgm:bulletEnabled val="1"/>
        </dgm:presLayoutVars>
      </dgm:prSet>
      <dgm:spPr/>
    </dgm:pt>
  </dgm:ptLst>
  <dgm:cxnLst>
    <dgm:cxn modelId="{44216C09-F752-46B8-96EA-9DFB291D5374}" srcId="{302E6939-6FD3-45CE-AAA7-6521D54D4170}" destId="{0C41E039-166F-4300-A64A-32BBF5304C8C}" srcOrd="3" destOrd="0" parTransId="{CB18DEC9-7361-4508-AC58-8921DAC20A6A}" sibTransId="{0730DB44-C762-405F-A627-C81AB1E825D6}"/>
    <dgm:cxn modelId="{28355413-393A-42BB-A141-E33B022F5562}" type="presOf" srcId="{6CAE601C-13AD-4220-B4B7-5C0F171248AE}" destId="{70769D9B-A1B8-47AE-840C-8C64A24026BB}" srcOrd="0" destOrd="0" presId="urn:microsoft.com/office/officeart/2005/8/layout/vList3"/>
    <dgm:cxn modelId="{DAC59819-12B9-482F-AD33-46B9A0441BA9}" type="presOf" srcId="{0C41E039-166F-4300-A64A-32BBF5304C8C}" destId="{C27CADD1-B618-4B76-892C-6F8087163B4D}" srcOrd="0" destOrd="0" presId="urn:microsoft.com/office/officeart/2005/8/layout/vList3"/>
    <dgm:cxn modelId="{547A7E24-03C9-4F1B-8803-1D524EF691EC}" type="presOf" srcId="{302E6939-6FD3-45CE-AAA7-6521D54D4170}" destId="{E1CCD50C-1A2B-41BE-90C6-96908DEBCF3E}" srcOrd="0" destOrd="0" presId="urn:microsoft.com/office/officeart/2005/8/layout/vList3"/>
    <dgm:cxn modelId="{8132254A-1696-4E46-A283-CD28F8EA9496}" type="presOf" srcId="{DE989A84-15CD-4A5E-9D69-3E85ACAA7626}" destId="{A50090CD-AAD5-41EE-948D-A66C5C96B41C}" srcOrd="0" destOrd="0" presId="urn:microsoft.com/office/officeart/2005/8/layout/vList3"/>
    <dgm:cxn modelId="{3D609782-CAA2-4FCA-884F-54D40B74382A}" srcId="{302E6939-6FD3-45CE-AAA7-6521D54D4170}" destId="{6CAE601C-13AD-4220-B4B7-5C0F171248AE}" srcOrd="2" destOrd="0" parTransId="{02F0469A-7458-42C3-A107-3E52B7F5A195}" sibTransId="{26D7C356-B734-4F3B-A2C5-D026B3E3A9A5}"/>
    <dgm:cxn modelId="{26651996-DF5B-4F0E-9714-935BAA9F7158}" type="presOf" srcId="{FDE4CD36-9A48-4E04-A476-2ADB9FD89322}" destId="{A56E2DD1-420B-4F88-AE48-9717F05D8A8E}" srcOrd="0" destOrd="0" presId="urn:microsoft.com/office/officeart/2005/8/layout/vList3"/>
    <dgm:cxn modelId="{C52CAFBE-A293-4025-9C70-D1ECE22DDB59}" srcId="{302E6939-6FD3-45CE-AAA7-6521D54D4170}" destId="{FDE4CD36-9A48-4E04-A476-2ADB9FD89322}" srcOrd="1" destOrd="0" parTransId="{C9AD485A-1C28-4053-BD2C-B1755B5D3EF1}" sibTransId="{1CB8A4D1-D8D8-4602-9F39-EF8B176F1CA4}"/>
    <dgm:cxn modelId="{6134E8DF-DDA3-4932-8DEB-293FDB88E0F3}" srcId="{302E6939-6FD3-45CE-AAA7-6521D54D4170}" destId="{DE989A84-15CD-4A5E-9D69-3E85ACAA7626}" srcOrd="0" destOrd="0" parTransId="{54167F4B-C42F-4F59-9093-6B728F639DE2}" sibTransId="{BE97CB1D-7F83-4848-BAB5-211D31AB32AC}"/>
    <dgm:cxn modelId="{19B7D01B-FC7F-416A-A545-EBCBA3E58571}" type="presParOf" srcId="{E1CCD50C-1A2B-41BE-90C6-96908DEBCF3E}" destId="{BEF1E738-A79C-4AB0-9053-3056F0808D75}" srcOrd="0" destOrd="0" presId="urn:microsoft.com/office/officeart/2005/8/layout/vList3"/>
    <dgm:cxn modelId="{D01DC91C-0055-41F7-A890-C68351A11F8E}" type="presParOf" srcId="{BEF1E738-A79C-4AB0-9053-3056F0808D75}" destId="{133B8D72-83D1-40A0-8723-FCD14885B7AF}" srcOrd="0" destOrd="0" presId="urn:microsoft.com/office/officeart/2005/8/layout/vList3"/>
    <dgm:cxn modelId="{CA8C3BB0-5DCD-413D-B122-2CBEA897B2B5}" type="presParOf" srcId="{BEF1E738-A79C-4AB0-9053-3056F0808D75}" destId="{A50090CD-AAD5-41EE-948D-A66C5C96B41C}" srcOrd="1" destOrd="0" presId="urn:microsoft.com/office/officeart/2005/8/layout/vList3"/>
    <dgm:cxn modelId="{8581BF58-9FF0-412B-9CFF-FA552E9E3D09}" type="presParOf" srcId="{E1CCD50C-1A2B-41BE-90C6-96908DEBCF3E}" destId="{66923412-9532-4529-B01D-3BB85BE74716}" srcOrd="1" destOrd="0" presId="urn:microsoft.com/office/officeart/2005/8/layout/vList3"/>
    <dgm:cxn modelId="{2893DEBF-3407-4A12-8FD1-C10567B903D4}" type="presParOf" srcId="{E1CCD50C-1A2B-41BE-90C6-96908DEBCF3E}" destId="{40525B6F-383A-4030-9F30-78FA9D3E1EA2}" srcOrd="2" destOrd="0" presId="urn:microsoft.com/office/officeart/2005/8/layout/vList3"/>
    <dgm:cxn modelId="{43FA19C2-26BF-44B4-89A0-4902373A88D1}" type="presParOf" srcId="{40525B6F-383A-4030-9F30-78FA9D3E1EA2}" destId="{FAE8F871-4FE0-46FF-95D5-4ADB5D0E29BB}" srcOrd="0" destOrd="0" presId="urn:microsoft.com/office/officeart/2005/8/layout/vList3"/>
    <dgm:cxn modelId="{6B86ED19-EF60-4B1A-A0D4-F0CBE5D261A8}" type="presParOf" srcId="{40525B6F-383A-4030-9F30-78FA9D3E1EA2}" destId="{A56E2DD1-420B-4F88-AE48-9717F05D8A8E}" srcOrd="1" destOrd="0" presId="urn:microsoft.com/office/officeart/2005/8/layout/vList3"/>
    <dgm:cxn modelId="{FF844383-E568-4F59-9A07-B21DB4CC6073}" type="presParOf" srcId="{E1CCD50C-1A2B-41BE-90C6-96908DEBCF3E}" destId="{00B7406C-E9ED-4CEE-BF27-CEDADA49697E}" srcOrd="3" destOrd="0" presId="urn:microsoft.com/office/officeart/2005/8/layout/vList3"/>
    <dgm:cxn modelId="{48C53ADE-9C94-49A4-9A2F-D605E7C34138}" type="presParOf" srcId="{E1CCD50C-1A2B-41BE-90C6-96908DEBCF3E}" destId="{C2C80B57-FF0A-4356-86E8-A6DA72E3ECEB}" srcOrd="4" destOrd="0" presId="urn:microsoft.com/office/officeart/2005/8/layout/vList3"/>
    <dgm:cxn modelId="{C906AEA2-0743-4B34-88BB-85172BF310FC}" type="presParOf" srcId="{C2C80B57-FF0A-4356-86E8-A6DA72E3ECEB}" destId="{98797A63-AF1B-4CD7-8440-BE74B0B81DA8}" srcOrd="0" destOrd="0" presId="urn:microsoft.com/office/officeart/2005/8/layout/vList3"/>
    <dgm:cxn modelId="{60FCFADD-7D15-484A-A4A0-4F062D144CB8}" type="presParOf" srcId="{C2C80B57-FF0A-4356-86E8-A6DA72E3ECEB}" destId="{70769D9B-A1B8-47AE-840C-8C64A24026BB}" srcOrd="1" destOrd="0" presId="urn:microsoft.com/office/officeart/2005/8/layout/vList3"/>
    <dgm:cxn modelId="{5A0C52B9-9467-4182-ABEE-48D36BC612F8}" type="presParOf" srcId="{E1CCD50C-1A2B-41BE-90C6-96908DEBCF3E}" destId="{11409722-5DA0-4537-83A4-F3C068525FDC}" srcOrd="5" destOrd="0" presId="urn:microsoft.com/office/officeart/2005/8/layout/vList3"/>
    <dgm:cxn modelId="{00ABF09B-5880-4555-B216-79AF567AE719}" type="presParOf" srcId="{E1CCD50C-1A2B-41BE-90C6-96908DEBCF3E}" destId="{28C0E872-90DE-420E-9846-5061B339D18D}" srcOrd="6" destOrd="0" presId="urn:microsoft.com/office/officeart/2005/8/layout/vList3"/>
    <dgm:cxn modelId="{9C36EB9D-117E-4E57-A4D4-E04E72CA17EA}" type="presParOf" srcId="{28C0E872-90DE-420E-9846-5061B339D18D}" destId="{8DB4FE06-8B0C-4275-8651-AF6C52E60D9B}" srcOrd="0" destOrd="0" presId="urn:microsoft.com/office/officeart/2005/8/layout/vList3"/>
    <dgm:cxn modelId="{56164B97-345C-469B-ADB7-D0790764C1EC}" type="presParOf" srcId="{28C0E872-90DE-420E-9846-5061B339D18D}" destId="{C27CADD1-B618-4B76-892C-6F8087163B4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090CD-AAD5-41EE-948D-A66C5C96B41C}">
      <dsp:nvSpPr>
        <dsp:cNvPr id="0" name=""/>
        <dsp:cNvSpPr/>
      </dsp:nvSpPr>
      <dsp:spPr>
        <a:xfrm rot="10800000">
          <a:off x="1983253" y="3129"/>
          <a:ext cx="6992874" cy="887561"/>
        </a:xfrm>
        <a:prstGeom prst="homePlat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56210" rIns="291592" bIns="156210" numCol="1" spcCol="1270" anchor="ctr" anchorCtr="0">
          <a:noAutofit/>
        </a:bodyPr>
        <a:lstStyle/>
        <a:p>
          <a:pPr marL="0" lvl="0" indent="0" algn="ctr" defTabSz="1822450">
            <a:lnSpc>
              <a:spcPct val="90000"/>
            </a:lnSpc>
            <a:spcBef>
              <a:spcPct val="0"/>
            </a:spcBef>
            <a:spcAft>
              <a:spcPct val="35000"/>
            </a:spcAft>
            <a:buNone/>
          </a:pPr>
          <a:r>
            <a:rPr lang="it-IT" sz="4100" b="1" i="0" kern="1200" dirty="0">
              <a:solidFill>
                <a:schemeClr val="tx1"/>
              </a:solidFill>
            </a:rPr>
            <a:t>Material Culture</a:t>
          </a:r>
          <a:endParaRPr lang="en-IN" sz="4100" kern="1200" dirty="0">
            <a:solidFill>
              <a:schemeClr val="tx1"/>
            </a:solidFill>
          </a:endParaRPr>
        </a:p>
      </dsp:txBody>
      <dsp:txXfrm rot="10800000">
        <a:off x="2205143" y="3129"/>
        <a:ext cx="6770984" cy="887561"/>
      </dsp:txXfrm>
    </dsp:sp>
    <dsp:sp modelId="{133B8D72-83D1-40A0-8723-FCD14885B7AF}">
      <dsp:nvSpPr>
        <dsp:cNvPr id="0" name=""/>
        <dsp:cNvSpPr/>
      </dsp:nvSpPr>
      <dsp:spPr>
        <a:xfrm>
          <a:off x="1539472" y="3129"/>
          <a:ext cx="887561" cy="887561"/>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6E2DD1-420B-4F88-AE48-9717F05D8A8E}">
      <dsp:nvSpPr>
        <dsp:cNvPr id="0" name=""/>
        <dsp:cNvSpPr/>
      </dsp:nvSpPr>
      <dsp:spPr>
        <a:xfrm rot="10800000">
          <a:off x="1983253" y="1155635"/>
          <a:ext cx="6992874" cy="887561"/>
        </a:xfrm>
        <a:prstGeom prst="homePlat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56210" rIns="291592" bIns="156210" numCol="1" spcCol="1270" anchor="ctr" anchorCtr="0">
          <a:noAutofit/>
        </a:bodyPr>
        <a:lstStyle/>
        <a:p>
          <a:pPr marL="0" lvl="0" indent="0" algn="ctr" defTabSz="1822450">
            <a:lnSpc>
              <a:spcPct val="90000"/>
            </a:lnSpc>
            <a:spcBef>
              <a:spcPct val="0"/>
            </a:spcBef>
            <a:spcAft>
              <a:spcPct val="35000"/>
            </a:spcAft>
            <a:buNone/>
          </a:pPr>
          <a:r>
            <a:rPr lang="it-IT" sz="4100" b="1" i="0" kern="1200" dirty="0">
              <a:solidFill>
                <a:schemeClr val="tx1"/>
              </a:solidFill>
            </a:rPr>
            <a:t>Non-material Culture</a:t>
          </a:r>
          <a:endParaRPr lang="en-IN" sz="4100" kern="1200" dirty="0">
            <a:solidFill>
              <a:schemeClr val="tx1"/>
            </a:solidFill>
          </a:endParaRPr>
        </a:p>
      </dsp:txBody>
      <dsp:txXfrm rot="10800000">
        <a:off x="2205143" y="1155635"/>
        <a:ext cx="6770984" cy="887561"/>
      </dsp:txXfrm>
    </dsp:sp>
    <dsp:sp modelId="{FAE8F871-4FE0-46FF-95D5-4ADB5D0E29BB}">
      <dsp:nvSpPr>
        <dsp:cNvPr id="0" name=""/>
        <dsp:cNvSpPr/>
      </dsp:nvSpPr>
      <dsp:spPr>
        <a:xfrm>
          <a:off x="1539472" y="1155635"/>
          <a:ext cx="887561" cy="887561"/>
        </a:xfrm>
        <a:prstGeom prst="ellipse">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769D9B-A1B8-47AE-840C-8C64A24026BB}">
      <dsp:nvSpPr>
        <dsp:cNvPr id="0" name=""/>
        <dsp:cNvSpPr/>
      </dsp:nvSpPr>
      <dsp:spPr>
        <a:xfrm rot="10800000">
          <a:off x="1983253" y="2308140"/>
          <a:ext cx="6992874" cy="887561"/>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56210" rIns="291592" bIns="156210" numCol="1" spcCol="1270" anchor="ctr" anchorCtr="0">
          <a:noAutofit/>
        </a:bodyPr>
        <a:lstStyle/>
        <a:p>
          <a:pPr marL="0" lvl="0" indent="0" algn="ctr" defTabSz="1822450">
            <a:lnSpc>
              <a:spcPct val="90000"/>
            </a:lnSpc>
            <a:spcBef>
              <a:spcPct val="0"/>
            </a:spcBef>
            <a:spcAft>
              <a:spcPct val="35000"/>
            </a:spcAft>
            <a:buNone/>
          </a:pPr>
          <a:r>
            <a:rPr lang="it-IT" sz="4100" b="1" i="0" kern="1200" dirty="0">
              <a:solidFill>
                <a:schemeClr val="tx1"/>
              </a:solidFill>
            </a:rPr>
            <a:t>Real Culture </a:t>
          </a:r>
          <a:endParaRPr lang="en-IN" sz="4100" kern="1200" dirty="0">
            <a:solidFill>
              <a:schemeClr val="tx1"/>
            </a:solidFill>
          </a:endParaRPr>
        </a:p>
      </dsp:txBody>
      <dsp:txXfrm rot="10800000">
        <a:off x="2205143" y="2308140"/>
        <a:ext cx="6770984" cy="887561"/>
      </dsp:txXfrm>
    </dsp:sp>
    <dsp:sp modelId="{98797A63-AF1B-4CD7-8440-BE74B0B81DA8}">
      <dsp:nvSpPr>
        <dsp:cNvPr id="0" name=""/>
        <dsp:cNvSpPr/>
      </dsp:nvSpPr>
      <dsp:spPr>
        <a:xfrm>
          <a:off x="1539472" y="2308140"/>
          <a:ext cx="887561" cy="887561"/>
        </a:xfrm>
        <a:prstGeom prst="ellipse">
          <a:avLst/>
        </a:prstGeom>
        <a:blipFill rotWithShape="1">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7CADD1-B618-4B76-892C-6F8087163B4D}">
      <dsp:nvSpPr>
        <dsp:cNvPr id="0" name=""/>
        <dsp:cNvSpPr/>
      </dsp:nvSpPr>
      <dsp:spPr>
        <a:xfrm rot="10800000">
          <a:off x="1983253" y="3460646"/>
          <a:ext cx="6992874" cy="887561"/>
        </a:xfrm>
        <a:prstGeom prst="homePlat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56210" rIns="291592" bIns="156210" numCol="1" spcCol="1270" anchor="ctr" anchorCtr="0">
          <a:noAutofit/>
        </a:bodyPr>
        <a:lstStyle/>
        <a:p>
          <a:pPr marL="0" lvl="0" indent="0" algn="ctr" defTabSz="1822450">
            <a:lnSpc>
              <a:spcPct val="90000"/>
            </a:lnSpc>
            <a:spcBef>
              <a:spcPct val="0"/>
            </a:spcBef>
            <a:spcAft>
              <a:spcPct val="35000"/>
            </a:spcAft>
            <a:buNone/>
          </a:pPr>
          <a:r>
            <a:rPr lang="it-IT" sz="4100" b="1" i="0" kern="1200" dirty="0">
              <a:solidFill>
                <a:schemeClr val="tx1"/>
              </a:solidFill>
            </a:rPr>
            <a:t>Ideal Culture</a:t>
          </a:r>
          <a:endParaRPr lang="en-IN" sz="4100" kern="1200" dirty="0">
            <a:solidFill>
              <a:schemeClr val="tx1"/>
            </a:solidFill>
          </a:endParaRPr>
        </a:p>
      </dsp:txBody>
      <dsp:txXfrm rot="10800000">
        <a:off x="2205143" y="3460646"/>
        <a:ext cx="6770984" cy="887561"/>
      </dsp:txXfrm>
    </dsp:sp>
    <dsp:sp modelId="{8DB4FE06-8B0C-4275-8651-AF6C52E60D9B}">
      <dsp:nvSpPr>
        <dsp:cNvPr id="0" name=""/>
        <dsp:cNvSpPr/>
      </dsp:nvSpPr>
      <dsp:spPr>
        <a:xfrm>
          <a:off x="1539472" y="3460646"/>
          <a:ext cx="887561" cy="887561"/>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84C1-E01B-4A0C-8668-E01499EC2F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9FEB5D7-9F0C-449B-8E66-0D339C9533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6082656-9547-4943-9989-191F6F9A2870}"/>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2FFE88FA-946A-441F-A5F8-14E9DE5E77B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22DE39B-7B7D-4F26-BE75-CC8EA185CBDE}"/>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70758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B67D5-6232-44F0-BA24-355535F42A7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36A342-6F1E-4DA1-806D-44C15D5C5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932B9FC-04A7-4A5D-9EB7-788A24509492}"/>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7ECD4508-EA16-4E38-B181-8AA626F396D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8363938-14B2-477C-9AF8-775008019036}"/>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91024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3BA4B-697F-4E69-9E89-3225EE0391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E10FCB4-A0BE-4F30-BE18-D677A35487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138238F-C111-4EF5-80DD-E948E886CFDF}"/>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823DD6DE-1B74-44FD-9577-DCE4DF7B660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14F2A01-EC1D-4176-9AE1-1B07F2959E82}"/>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341226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84171-1835-40D7-BC50-137E231ABF5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F52FB22-1ECA-49E7-80AB-D326013BFB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BB4D8C8-5057-48C1-9212-7DA6D943D6D5}"/>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5E8EF332-07C4-42EE-9D02-9BDDCEE1CB7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D9ABA91-990F-4440-92DA-FB916850E4DA}"/>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276559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04C8-BBC5-476F-A8BE-55755E9F8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458B6B4-10E1-49CA-8495-EA124CB3F1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735D89-2394-473F-98E1-F0600C5C39C3}"/>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78BA71A6-3334-49EB-9AB9-46F9025719E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496389E-EE44-4692-9545-28FECA61AD5B}"/>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24482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66FF-F0DC-404D-B15C-D1E746E1988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983A536-9DAA-4231-8A23-3DB46D5BA8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F2EC180-BB64-4816-9FEC-4CF6C51CB3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EF624576-2BB6-42BC-9E85-BF7F01BC7D3D}"/>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6" name="Footer Placeholder 5">
            <a:extLst>
              <a:ext uri="{FF2B5EF4-FFF2-40B4-BE49-F238E27FC236}">
                <a16:creationId xmlns:a16="http://schemas.microsoft.com/office/drawing/2014/main" id="{933494F0-20EF-422D-976D-B0A919F5F2A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20DE9A2-81B5-4F6A-972F-974209FC52A5}"/>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34482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FD1C-6A35-45DD-9409-B1462BE0B07D}"/>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27FB319-9C00-4E25-ADE9-3624E1542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7F285-FC3E-4B92-99C1-9DD9FA0E3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B085FD0-EFC0-443F-834A-61232F880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564EC9-3227-4A61-A81D-1E85311BDA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568E1C6-C004-4CCD-825A-DBC93FB6909D}"/>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8" name="Footer Placeholder 7">
            <a:extLst>
              <a:ext uri="{FF2B5EF4-FFF2-40B4-BE49-F238E27FC236}">
                <a16:creationId xmlns:a16="http://schemas.microsoft.com/office/drawing/2014/main" id="{73D20E41-0F39-4776-A245-9E6AA9DFE0E0}"/>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0D3E48EE-C0B2-4F78-8AB5-491F9CC57AC4}"/>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338016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36D6-34BC-41F7-B03B-F404CB22FD1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CF921C34-A941-4AE7-9CFD-0645C7FE66F3}"/>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4" name="Footer Placeholder 3">
            <a:extLst>
              <a:ext uri="{FF2B5EF4-FFF2-40B4-BE49-F238E27FC236}">
                <a16:creationId xmlns:a16="http://schemas.microsoft.com/office/drawing/2014/main" id="{47A3AD9C-6FDA-4957-B70F-0CB1518D4CF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B9FD971-B41B-48D7-BC1D-6987DD686170}"/>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2082512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001048-93F6-44ED-81AE-BC123BFD1F51}"/>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3" name="Footer Placeholder 2">
            <a:extLst>
              <a:ext uri="{FF2B5EF4-FFF2-40B4-BE49-F238E27FC236}">
                <a16:creationId xmlns:a16="http://schemas.microsoft.com/office/drawing/2014/main" id="{583A52BC-AC0D-4CA7-9D34-FE6C995C8AA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43150A2-9DCA-4D01-8CEA-FD1FCB62E34E}"/>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3567137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4892-BAD3-40F3-84B0-430F67AAE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66F8703-E384-45C1-A43E-7E1A7D803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0045E7F-0C79-4E08-8BC6-3F7785CF0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CE0CE8-4CE0-45DE-BD8C-943DC731A301}"/>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6" name="Footer Placeholder 5">
            <a:extLst>
              <a:ext uri="{FF2B5EF4-FFF2-40B4-BE49-F238E27FC236}">
                <a16:creationId xmlns:a16="http://schemas.microsoft.com/office/drawing/2014/main" id="{3F013111-F6A4-44E6-A82E-78F5BBE275D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EE7AC25-6CF1-49E7-868B-D56DEB77B0D0}"/>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55526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F1DFC-F06A-411D-85F1-5BE035657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302EF61-4D1E-42C3-8FA7-4DF73C17B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B3C244E-DD97-4995-BA98-915B5A3AD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2B9C2-F79A-4D24-A3D2-94B47072781F}"/>
              </a:ext>
            </a:extLst>
          </p:cNvPr>
          <p:cNvSpPr>
            <a:spLocks noGrp="1"/>
          </p:cNvSpPr>
          <p:nvPr>
            <p:ph type="dt" sz="half" idx="10"/>
          </p:nvPr>
        </p:nvSpPr>
        <p:spPr/>
        <p:txBody>
          <a:bodyPr/>
          <a:lstStyle/>
          <a:p>
            <a:fld id="{0B2198F9-C1EA-4C9E-A724-C25AD2D8D403}" type="datetimeFigureOut">
              <a:rPr lang="en-IN" smtClean="0"/>
              <a:t>08-07-2020</a:t>
            </a:fld>
            <a:endParaRPr lang="en-IN"/>
          </a:p>
        </p:txBody>
      </p:sp>
      <p:sp>
        <p:nvSpPr>
          <p:cNvPr id="6" name="Footer Placeholder 5">
            <a:extLst>
              <a:ext uri="{FF2B5EF4-FFF2-40B4-BE49-F238E27FC236}">
                <a16:creationId xmlns:a16="http://schemas.microsoft.com/office/drawing/2014/main" id="{E2EE6C57-9A65-4AA2-9711-7458FFC28B8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CB1AA30-414D-4748-A98B-ACB8394004E8}"/>
              </a:ext>
            </a:extLst>
          </p:cNvPr>
          <p:cNvSpPr>
            <a:spLocks noGrp="1"/>
          </p:cNvSpPr>
          <p:nvPr>
            <p:ph type="sldNum" sz="quarter" idx="12"/>
          </p:nvPr>
        </p:nvSpPr>
        <p:spPr/>
        <p:txBody>
          <a:bodyPr/>
          <a:lstStyle/>
          <a:p>
            <a:fld id="{A787470A-C589-41A3-843A-B396448614A4}" type="slidenum">
              <a:rPr lang="en-IN" smtClean="0"/>
              <a:t>‹#›</a:t>
            </a:fld>
            <a:endParaRPr lang="en-IN"/>
          </a:p>
        </p:txBody>
      </p:sp>
    </p:spTree>
    <p:extLst>
      <p:ext uri="{BB962C8B-B14F-4D97-AF65-F5344CB8AC3E}">
        <p14:creationId xmlns:p14="http://schemas.microsoft.com/office/powerpoint/2010/main" val="191712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A40EE1-92DE-4E66-BBC9-33A354AB0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23051F7-C266-44AD-8816-6785579F6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B742700-F53B-4599-9BBB-66BE78F63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198F9-C1EA-4C9E-A724-C25AD2D8D403}" type="datetimeFigureOut">
              <a:rPr lang="en-IN" smtClean="0"/>
              <a:t>08-07-2020</a:t>
            </a:fld>
            <a:endParaRPr lang="en-IN"/>
          </a:p>
        </p:txBody>
      </p:sp>
      <p:sp>
        <p:nvSpPr>
          <p:cNvPr id="5" name="Footer Placeholder 4">
            <a:extLst>
              <a:ext uri="{FF2B5EF4-FFF2-40B4-BE49-F238E27FC236}">
                <a16:creationId xmlns:a16="http://schemas.microsoft.com/office/drawing/2014/main" id="{C76E825B-A51E-4D01-85C0-7D58332E6A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B3F27E9-DE47-4379-8C49-591980E545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87470A-C589-41A3-843A-B396448614A4}" type="slidenum">
              <a:rPr lang="en-IN" smtClean="0"/>
              <a:t>‹#›</a:t>
            </a:fld>
            <a:endParaRPr lang="en-IN"/>
          </a:p>
        </p:txBody>
      </p:sp>
    </p:spTree>
    <p:extLst>
      <p:ext uri="{BB962C8B-B14F-4D97-AF65-F5344CB8AC3E}">
        <p14:creationId xmlns:p14="http://schemas.microsoft.com/office/powerpoint/2010/main" val="269760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97D728-E8CE-4492-836A-DE2E143D9848}"/>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ACA62AB-A1B5-43EB-9FF3-FB07655EAC5C}"/>
              </a:ext>
            </a:extLst>
          </p:cNvPr>
          <p:cNvPicPr>
            <a:picLocks noChangeAspect="1"/>
          </p:cNvPicPr>
          <p:nvPr/>
        </p:nvPicPr>
        <p:blipFill>
          <a:blip r:embed="rId3"/>
          <a:stretch>
            <a:fillRect/>
          </a:stretch>
        </p:blipFill>
        <p:spPr>
          <a:xfrm>
            <a:off x="0" y="1143000"/>
            <a:ext cx="12192000" cy="5715000"/>
          </a:xfrm>
          <a:prstGeom prst="rect">
            <a:avLst/>
          </a:prstGeom>
        </p:spPr>
      </p:pic>
    </p:spTree>
    <p:extLst>
      <p:ext uri="{BB962C8B-B14F-4D97-AF65-F5344CB8AC3E}">
        <p14:creationId xmlns:p14="http://schemas.microsoft.com/office/powerpoint/2010/main" val="3991646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C353A2BA-171D-4F61-957A-E462F1787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694239-2DF3-4C60-94DF-131161AE5C17}"/>
              </a:ext>
            </a:extLst>
          </p:cNvPr>
          <p:cNvSpPr>
            <a:spLocks noGrp="1"/>
          </p:cNvSpPr>
          <p:nvPr>
            <p:ph type="title"/>
          </p:nvPr>
        </p:nvSpPr>
        <p:spPr>
          <a:xfrm>
            <a:off x="838200" y="934969"/>
            <a:ext cx="10515600" cy="1325563"/>
          </a:xfrm>
        </p:spPr>
        <p:txBody>
          <a:bodyPr/>
          <a:lstStyle/>
          <a:p>
            <a:r>
              <a:rPr lang="en-IN" dirty="0">
                <a:solidFill>
                  <a:srgbClr val="FF0000"/>
                </a:solidFill>
                <a:latin typeface="Arial Black" panose="020B0A04020102020204" pitchFamily="34" charset="0"/>
              </a:rPr>
              <a:t>Characteristics of Culture</a:t>
            </a:r>
          </a:p>
        </p:txBody>
      </p:sp>
      <p:sp>
        <p:nvSpPr>
          <p:cNvPr id="3" name="Content Placeholder 2">
            <a:extLst>
              <a:ext uri="{FF2B5EF4-FFF2-40B4-BE49-F238E27FC236}">
                <a16:creationId xmlns:a16="http://schemas.microsoft.com/office/drawing/2014/main" id="{5F608C4F-2E2F-4A12-8F07-CBD7A1183F91}"/>
              </a:ext>
            </a:extLst>
          </p:cNvPr>
          <p:cNvSpPr>
            <a:spLocks noGrp="1"/>
          </p:cNvSpPr>
          <p:nvPr>
            <p:ph idx="1"/>
          </p:nvPr>
        </p:nvSpPr>
        <p:spPr>
          <a:xfrm>
            <a:off x="838200" y="2260532"/>
            <a:ext cx="10515600" cy="4351338"/>
          </a:xfrm>
        </p:spPr>
        <p:txBody>
          <a:bodyPr>
            <a:normAutofit fontScale="92500" lnSpcReduction="20000"/>
          </a:bodyPr>
          <a:lstStyle/>
          <a:p>
            <a:r>
              <a:rPr lang="en-IN" sz="3200" b="1" dirty="0">
                <a:solidFill>
                  <a:srgbClr val="000000"/>
                </a:solidFill>
                <a:effectLst/>
                <a:latin typeface="Times New Roman" panose="02020603050405020304" pitchFamily="18" charset="0"/>
                <a:cs typeface="Times New Roman" panose="02020603050405020304" pitchFamily="18" charset="0"/>
              </a:rPr>
              <a:t>Learned Behaviour</a:t>
            </a:r>
          </a:p>
          <a:p>
            <a:r>
              <a:rPr lang="en-IN" sz="3200" b="1" dirty="0">
                <a:solidFill>
                  <a:srgbClr val="000000"/>
                </a:solidFill>
                <a:effectLst/>
                <a:latin typeface="Times New Roman" panose="02020603050405020304" pitchFamily="18" charset="0"/>
                <a:cs typeface="Times New Roman" panose="02020603050405020304" pitchFamily="18" charset="0"/>
              </a:rPr>
              <a:t>Culture is Abstract</a:t>
            </a:r>
          </a:p>
          <a:p>
            <a:r>
              <a:rPr lang="en-IN" sz="3200" b="1" dirty="0">
                <a:solidFill>
                  <a:srgbClr val="000000"/>
                </a:solidFill>
                <a:effectLst/>
                <a:latin typeface="Times New Roman" panose="02020603050405020304" pitchFamily="18" charset="0"/>
                <a:cs typeface="Times New Roman" panose="02020603050405020304" pitchFamily="18" charset="0"/>
              </a:rPr>
              <a:t>Culture is the Products of Behaviour</a:t>
            </a:r>
          </a:p>
          <a:p>
            <a:r>
              <a:rPr lang="en-IN" sz="3200" b="1" i="0" dirty="0">
                <a:effectLst/>
                <a:latin typeface="Times New Roman" panose="02020603050405020304" pitchFamily="18" charset="0"/>
                <a:cs typeface="Times New Roman" panose="02020603050405020304" pitchFamily="18" charset="0"/>
              </a:rPr>
              <a:t>Culture is Social</a:t>
            </a:r>
          </a:p>
          <a:p>
            <a:r>
              <a:rPr lang="en-IN" sz="3200" b="1" i="0" dirty="0">
                <a:effectLst/>
                <a:latin typeface="Times New Roman" panose="02020603050405020304" pitchFamily="18" charset="0"/>
                <a:cs typeface="Times New Roman" panose="02020603050405020304" pitchFamily="18" charset="0"/>
              </a:rPr>
              <a:t>Culture is Adaptive</a:t>
            </a:r>
          </a:p>
          <a:p>
            <a:r>
              <a:rPr lang="en-IN" sz="3200" b="1" i="0" dirty="0">
                <a:effectLst/>
                <a:latin typeface="Times New Roman" panose="02020603050405020304" pitchFamily="18" charset="0"/>
                <a:cs typeface="Times New Roman" panose="02020603050405020304" pitchFamily="18" charset="0"/>
              </a:rPr>
              <a:t>Culture is shared and transmitted</a:t>
            </a:r>
          </a:p>
          <a:p>
            <a:r>
              <a:rPr lang="en-IN" sz="3200" b="1" dirty="0">
                <a:solidFill>
                  <a:srgbClr val="000000"/>
                </a:solidFill>
                <a:effectLst/>
                <a:latin typeface="Times New Roman" panose="02020603050405020304" pitchFamily="18" charset="0"/>
                <a:cs typeface="Times New Roman" panose="02020603050405020304" pitchFamily="18" charset="0"/>
              </a:rPr>
              <a:t>Culture includes Attitudes, Values Knowledge</a:t>
            </a:r>
          </a:p>
          <a:p>
            <a:pPr algn="l" fontAlgn="base"/>
            <a:r>
              <a:rPr lang="en-IN" sz="3200" b="1" dirty="0">
                <a:solidFill>
                  <a:srgbClr val="000000"/>
                </a:solidFill>
                <a:effectLst/>
                <a:latin typeface="Times New Roman" panose="02020603050405020304" pitchFamily="18" charset="0"/>
                <a:cs typeface="Times New Roman" panose="02020603050405020304" pitchFamily="18" charset="0"/>
              </a:rPr>
              <a:t>Culture is a way of Life</a:t>
            </a:r>
          </a:p>
          <a:p>
            <a:pPr algn="l" fontAlgn="base"/>
            <a:r>
              <a:rPr lang="en-IN" sz="3200" b="1" dirty="0">
                <a:latin typeface="Times New Roman" panose="02020603050405020304" pitchFamily="18" charset="0"/>
                <a:cs typeface="Times New Roman" panose="02020603050405020304" pitchFamily="18" charset="0"/>
              </a:rPr>
              <a:t>Culture is continuous</a:t>
            </a:r>
            <a:endParaRPr lang="en-IN" sz="3200" b="1" dirty="0">
              <a:solidFill>
                <a:srgbClr val="000000"/>
              </a:solidFill>
              <a:effectLst/>
              <a:latin typeface="Times New Roman" panose="02020603050405020304" pitchFamily="18" charset="0"/>
              <a:cs typeface="Times New Roman" panose="02020603050405020304" pitchFamily="18" charset="0"/>
            </a:endParaRPr>
          </a:p>
          <a:p>
            <a:endParaRPr lang="en-IN" sz="3200" b="1" i="0" dirty="0">
              <a:solidFill>
                <a:srgbClr val="3B3835"/>
              </a:solidFill>
              <a:effectLst/>
              <a:latin typeface="Times New Roman" panose="02020603050405020304" pitchFamily="18" charset="0"/>
              <a:cs typeface="Times New Roman" panose="02020603050405020304" pitchFamily="18" charset="0"/>
            </a:endParaRPr>
          </a:p>
          <a:p>
            <a:endParaRPr lang="en-I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437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4867AB06-FE57-4512-AD74-D3C94B496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F3F151-0A43-4D77-8030-0C22DEB60CC1}"/>
              </a:ext>
            </a:extLst>
          </p:cNvPr>
          <p:cNvSpPr>
            <a:spLocks noGrp="1"/>
          </p:cNvSpPr>
          <p:nvPr>
            <p:ph type="title"/>
          </p:nvPr>
        </p:nvSpPr>
        <p:spPr>
          <a:xfrm>
            <a:off x="838200" y="987977"/>
            <a:ext cx="10515600" cy="1325563"/>
          </a:xfrm>
        </p:spPr>
        <p:txBody>
          <a:bodyPr/>
          <a:lstStyle/>
          <a:p>
            <a:r>
              <a:rPr lang="en-IN" dirty="0">
                <a:solidFill>
                  <a:srgbClr val="FF0000"/>
                </a:solidFill>
                <a:latin typeface="Arial Black" panose="020B0A04020102020204" pitchFamily="34" charset="0"/>
              </a:rPr>
              <a:t>Culture is learned behaviour</a:t>
            </a:r>
          </a:p>
        </p:txBody>
      </p:sp>
      <p:sp>
        <p:nvSpPr>
          <p:cNvPr id="5" name="Content Placeholder 4">
            <a:extLst>
              <a:ext uri="{FF2B5EF4-FFF2-40B4-BE49-F238E27FC236}">
                <a16:creationId xmlns:a16="http://schemas.microsoft.com/office/drawing/2014/main" id="{51176D68-1A5C-49D9-B083-98AD1B9E8496}"/>
              </a:ext>
            </a:extLst>
          </p:cNvPr>
          <p:cNvSpPr>
            <a:spLocks noGrp="1"/>
          </p:cNvSpPr>
          <p:nvPr>
            <p:ph sz="half" idx="2"/>
          </p:nvPr>
        </p:nvSpPr>
        <p:spPr>
          <a:xfrm>
            <a:off x="6172201" y="2177843"/>
            <a:ext cx="5181600" cy="4351338"/>
          </a:xfrm>
        </p:spPr>
        <p:txBody>
          <a:bodyPr>
            <a:normAutofit/>
          </a:bodyPr>
          <a:lstStyle/>
          <a:p>
            <a:pPr algn="just"/>
            <a:r>
              <a:rPr lang="en-IN" sz="3200" b="1" i="0" dirty="0">
                <a:effectLst/>
                <a:latin typeface="Times New Roman" panose="02020603050405020304" pitchFamily="18" charset="0"/>
                <a:cs typeface="Times New Roman" panose="02020603050405020304" pitchFamily="18" charset="0"/>
              </a:rPr>
              <a:t>The definition of culture indicated that the learned behaviour of people is patterned. </a:t>
            </a:r>
          </a:p>
          <a:p>
            <a:pPr algn="just"/>
            <a:r>
              <a:rPr lang="en-IN" sz="3200" b="1" i="0" dirty="0">
                <a:effectLst/>
                <a:latin typeface="Times New Roman" panose="02020603050405020304" pitchFamily="18" charset="0"/>
                <a:cs typeface="Times New Roman" panose="02020603050405020304" pitchFamily="18" charset="0"/>
              </a:rPr>
              <a:t>Each person’s behaviour often depends upon some particular behaviour of someone else. </a:t>
            </a:r>
          </a:p>
          <a:p>
            <a:endParaRPr lang="en-IN" sz="3200" dirty="0">
              <a:latin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A60EA89B-2E0F-42F5-B167-BC76BFB74F02}"/>
              </a:ext>
            </a:extLst>
          </p:cNvPr>
          <p:cNvSpPr>
            <a:spLocks noGrp="1"/>
          </p:cNvSpPr>
          <p:nvPr>
            <p:ph sz="half" idx="1"/>
          </p:nvPr>
        </p:nvSpPr>
        <p:spPr>
          <a:xfrm>
            <a:off x="838200" y="2001077"/>
            <a:ext cx="5181600" cy="4175885"/>
          </a:xfrm>
        </p:spPr>
        <p:txBody>
          <a:bodyPr/>
          <a:lstStyle/>
          <a:p>
            <a:endParaRPr lang="en-IN" dirty="0"/>
          </a:p>
        </p:txBody>
      </p:sp>
      <p:pic>
        <p:nvPicPr>
          <p:cNvPr id="1026" name="Picture 2" descr="Emotional Regulation in Children - Parenting For Brain">
            <a:extLst>
              <a:ext uri="{FF2B5EF4-FFF2-40B4-BE49-F238E27FC236}">
                <a16:creationId xmlns:a16="http://schemas.microsoft.com/office/drawing/2014/main" id="{F715BAA4-0F2A-48E0-A108-B978234AA6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2001078"/>
            <a:ext cx="5181601" cy="4175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99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4867AB06-FE57-4512-AD74-D3C94B496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F3F151-0A43-4D77-8030-0C22DEB60CC1}"/>
              </a:ext>
            </a:extLst>
          </p:cNvPr>
          <p:cNvSpPr>
            <a:spLocks noGrp="1"/>
          </p:cNvSpPr>
          <p:nvPr>
            <p:ph type="title"/>
          </p:nvPr>
        </p:nvSpPr>
        <p:spPr>
          <a:xfrm>
            <a:off x="838200" y="1001229"/>
            <a:ext cx="10515600" cy="1325563"/>
          </a:xfrm>
        </p:spPr>
        <p:txBody>
          <a:bodyPr/>
          <a:lstStyle/>
          <a:p>
            <a:r>
              <a:rPr lang="en-IN" dirty="0">
                <a:solidFill>
                  <a:srgbClr val="FF0000"/>
                </a:solidFill>
                <a:latin typeface="Arial Black" panose="020B0A04020102020204" pitchFamily="34" charset="0"/>
              </a:rPr>
              <a:t>Culture is learned behaviour</a:t>
            </a:r>
          </a:p>
        </p:txBody>
      </p:sp>
      <p:sp>
        <p:nvSpPr>
          <p:cNvPr id="3" name="Content Placeholder 2">
            <a:extLst>
              <a:ext uri="{FF2B5EF4-FFF2-40B4-BE49-F238E27FC236}">
                <a16:creationId xmlns:a16="http://schemas.microsoft.com/office/drawing/2014/main" id="{1F233A17-B492-418E-9D1A-432D14657331}"/>
              </a:ext>
            </a:extLst>
          </p:cNvPr>
          <p:cNvSpPr>
            <a:spLocks noGrp="1"/>
          </p:cNvSpPr>
          <p:nvPr>
            <p:ph sz="half" idx="1"/>
          </p:nvPr>
        </p:nvSpPr>
        <p:spPr>
          <a:xfrm>
            <a:off x="914399" y="2387670"/>
            <a:ext cx="5406887" cy="4039876"/>
          </a:xfrm>
        </p:spPr>
        <p:txBody>
          <a:bodyPr>
            <a:normAutofit/>
          </a:bodyPr>
          <a:lstStyle/>
          <a:p>
            <a:pPr algn="just"/>
            <a:r>
              <a:rPr lang="en-IN" sz="3600" b="1" i="0" dirty="0">
                <a:effectLst/>
                <a:latin typeface="Times New Roman" panose="02020603050405020304" pitchFamily="18" charset="0"/>
                <a:cs typeface="Times New Roman" panose="02020603050405020304" pitchFamily="18" charset="0"/>
              </a:rPr>
              <a:t>The point is that, as a general rule, behaviours are somewhat integrated or organized with related behaviours of other persons.</a:t>
            </a:r>
            <a:endParaRPr lang="en-IN"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8243365-0500-4420-A9E7-50B0F94B3813}"/>
              </a:ext>
            </a:extLst>
          </p:cNvPr>
          <p:cNvPicPr>
            <a:picLocks noGrp="1" noChangeAspect="1"/>
          </p:cNvPicPr>
          <p:nvPr>
            <p:ph sz="half" idx="2"/>
          </p:nvPr>
        </p:nvPicPr>
        <p:blipFill>
          <a:blip r:embed="rId3"/>
          <a:stretch>
            <a:fillRect/>
          </a:stretch>
        </p:blipFill>
        <p:spPr>
          <a:xfrm>
            <a:off x="6762750" y="2387670"/>
            <a:ext cx="4762500" cy="3978999"/>
          </a:xfrm>
          <a:prstGeom prst="rect">
            <a:avLst/>
          </a:prstGeom>
        </p:spPr>
      </p:pic>
    </p:spTree>
    <p:extLst>
      <p:ext uri="{BB962C8B-B14F-4D97-AF65-F5344CB8AC3E}">
        <p14:creationId xmlns:p14="http://schemas.microsoft.com/office/powerpoint/2010/main" val="220399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2F4FCE9F-3140-4A1A-AFBA-6703E5148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2678B3-2C97-4A02-97D3-13DCCBF63D21}"/>
              </a:ext>
            </a:extLst>
          </p:cNvPr>
          <p:cNvSpPr>
            <a:spLocks noGrp="1"/>
          </p:cNvSpPr>
          <p:nvPr>
            <p:ph type="title"/>
          </p:nvPr>
        </p:nvSpPr>
        <p:spPr>
          <a:xfrm>
            <a:off x="997226" y="1162843"/>
            <a:ext cx="10515600" cy="1325563"/>
          </a:xfrm>
        </p:spPr>
        <p:txBody>
          <a:bodyPr/>
          <a:lstStyle/>
          <a:p>
            <a:r>
              <a:rPr lang="en-IN" b="1" dirty="0">
                <a:solidFill>
                  <a:srgbClr val="FF0000"/>
                </a:solidFill>
                <a:effectLst/>
                <a:latin typeface="Georgia" panose="02040502050405020303" pitchFamily="18" charset="0"/>
              </a:rPr>
              <a:t>Culture is Abstract</a:t>
            </a:r>
            <a:br>
              <a:rPr lang="en-IN" b="1" dirty="0">
                <a:solidFill>
                  <a:srgbClr val="FF0000"/>
                </a:solidFill>
                <a:effectLst/>
                <a:latin typeface="Georgia" panose="02040502050405020303" pitchFamily="18" charset="0"/>
              </a:rPr>
            </a:br>
            <a:endParaRPr lang="en-IN" dirty="0">
              <a:solidFill>
                <a:srgbClr val="FF0000"/>
              </a:solidFill>
            </a:endParaRPr>
          </a:p>
        </p:txBody>
      </p:sp>
      <p:sp>
        <p:nvSpPr>
          <p:cNvPr id="3" name="Content Placeholder 2">
            <a:extLst>
              <a:ext uri="{FF2B5EF4-FFF2-40B4-BE49-F238E27FC236}">
                <a16:creationId xmlns:a16="http://schemas.microsoft.com/office/drawing/2014/main" id="{6B5CD0E6-CE97-4BEF-865D-27C30165BA8E}"/>
              </a:ext>
            </a:extLst>
          </p:cNvPr>
          <p:cNvSpPr>
            <a:spLocks noGrp="1"/>
          </p:cNvSpPr>
          <p:nvPr>
            <p:ph idx="1"/>
          </p:nvPr>
        </p:nvSpPr>
        <p:spPr>
          <a:xfrm>
            <a:off x="679174" y="2193926"/>
            <a:ext cx="10515600" cy="4351338"/>
          </a:xfrm>
        </p:spPr>
        <p:txBody>
          <a:bodyPr>
            <a:normAutofit lnSpcReduction="10000"/>
          </a:bodyPr>
          <a:lstStyle/>
          <a:p>
            <a:pPr algn="just"/>
            <a:r>
              <a:rPr lang="en-IN" sz="3200" b="1" i="0" dirty="0">
                <a:effectLst/>
                <a:latin typeface="Times New Roman" panose="02020603050405020304" pitchFamily="18" charset="0"/>
                <a:cs typeface="Times New Roman" panose="02020603050405020304" pitchFamily="18" charset="0"/>
              </a:rPr>
              <a:t>Culture exists in the minds or habits of the members of society. Culture is the shared ways of doing and thinking. </a:t>
            </a:r>
          </a:p>
          <a:p>
            <a:pPr algn="just"/>
            <a:r>
              <a:rPr lang="en-IN" sz="3200" b="1" i="0" dirty="0">
                <a:effectLst/>
                <a:latin typeface="Times New Roman" panose="02020603050405020304" pitchFamily="18" charset="0"/>
                <a:cs typeface="Times New Roman" panose="02020603050405020304" pitchFamily="18" charset="0"/>
              </a:rPr>
              <a:t>There are degrees of visibility of cultural behaviour, ranging from the regularised activities of persons to their internal reasons for so doing. </a:t>
            </a:r>
          </a:p>
          <a:p>
            <a:pPr algn="just"/>
            <a:r>
              <a:rPr lang="en-IN" sz="3200" b="1" i="0" dirty="0">
                <a:effectLst/>
                <a:latin typeface="Times New Roman" panose="02020603050405020304" pitchFamily="18" charset="0"/>
                <a:cs typeface="Times New Roman" panose="02020603050405020304" pitchFamily="18" charset="0"/>
              </a:rPr>
              <a:t>In other words, we cannot see culture as such we can only see human behaviour. </a:t>
            </a:r>
          </a:p>
          <a:p>
            <a:pPr algn="just"/>
            <a:r>
              <a:rPr lang="en-IN" sz="3200" b="1" i="0" dirty="0">
                <a:effectLst/>
                <a:latin typeface="Times New Roman" panose="02020603050405020304" pitchFamily="18" charset="0"/>
                <a:cs typeface="Times New Roman" panose="02020603050405020304" pitchFamily="18" charset="0"/>
              </a:rPr>
              <a:t>This behaviour occurs in regular, patterned fashion and it is called culture.</a:t>
            </a:r>
            <a:endParaRPr lang="en-I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626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963151CA-3117-4917-86ED-0E297AC7A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F44575-CF06-4AA5-8876-7B1EA77875C8}"/>
              </a:ext>
            </a:extLst>
          </p:cNvPr>
          <p:cNvSpPr>
            <a:spLocks noGrp="1"/>
          </p:cNvSpPr>
          <p:nvPr>
            <p:ph type="title"/>
          </p:nvPr>
        </p:nvSpPr>
        <p:spPr>
          <a:xfrm>
            <a:off x="838200" y="1162843"/>
            <a:ext cx="10515600" cy="1325563"/>
          </a:xfrm>
        </p:spPr>
        <p:txBody>
          <a:bodyPr>
            <a:normAutofit fontScale="90000"/>
          </a:bodyPr>
          <a:lstStyle/>
          <a:p>
            <a:r>
              <a:rPr lang="en-IN" b="1" dirty="0">
                <a:solidFill>
                  <a:srgbClr val="FF0000"/>
                </a:solidFill>
                <a:effectLst/>
                <a:latin typeface="Georgia" panose="02040502050405020303" pitchFamily="18" charset="0"/>
              </a:rPr>
              <a:t>Culture is the Products of Behaviour</a:t>
            </a:r>
            <a:br>
              <a:rPr lang="en-IN" b="1" dirty="0">
                <a:solidFill>
                  <a:srgbClr val="FF0000"/>
                </a:solidFill>
                <a:effectLst/>
                <a:latin typeface="Georgia" panose="02040502050405020303" pitchFamily="18" charset="0"/>
              </a:rPr>
            </a:br>
            <a:endParaRPr lang="en-IN" dirty="0">
              <a:solidFill>
                <a:srgbClr val="FF0000"/>
              </a:solidFill>
            </a:endParaRPr>
          </a:p>
        </p:txBody>
      </p:sp>
      <p:sp>
        <p:nvSpPr>
          <p:cNvPr id="3" name="Content Placeholder 2">
            <a:extLst>
              <a:ext uri="{FF2B5EF4-FFF2-40B4-BE49-F238E27FC236}">
                <a16:creationId xmlns:a16="http://schemas.microsoft.com/office/drawing/2014/main" id="{79E9A190-04A0-44DD-99FE-D7CF307FCF9F}"/>
              </a:ext>
            </a:extLst>
          </p:cNvPr>
          <p:cNvSpPr>
            <a:spLocks noGrp="1"/>
          </p:cNvSpPr>
          <p:nvPr>
            <p:ph idx="1"/>
          </p:nvPr>
        </p:nvSpPr>
        <p:spPr>
          <a:xfrm>
            <a:off x="838200" y="2054087"/>
            <a:ext cx="10515600" cy="4639710"/>
          </a:xfrm>
        </p:spPr>
        <p:txBody>
          <a:bodyPr>
            <a:normAutofit/>
          </a:bodyPr>
          <a:lstStyle/>
          <a:p>
            <a:pPr algn="just"/>
            <a:r>
              <a:rPr lang="en-IN" sz="3600" b="1" i="0" dirty="0">
                <a:effectLst/>
                <a:latin typeface="Times New Roman" panose="02020603050405020304" pitchFamily="18" charset="0"/>
                <a:cs typeface="Times New Roman" panose="02020603050405020304" pitchFamily="18" charset="0"/>
              </a:rPr>
              <a:t>Culture learnings are the products of behaviour. </a:t>
            </a:r>
          </a:p>
          <a:p>
            <a:pPr algn="just"/>
            <a:r>
              <a:rPr lang="en-IN" sz="3600" b="1" i="0" dirty="0">
                <a:effectLst/>
                <a:latin typeface="Times New Roman" panose="02020603050405020304" pitchFamily="18" charset="0"/>
                <a:cs typeface="Times New Roman" panose="02020603050405020304" pitchFamily="18" charset="0"/>
              </a:rPr>
              <a:t>As the person behaves, there occur changes in him. </a:t>
            </a:r>
          </a:p>
          <a:p>
            <a:pPr algn="just"/>
            <a:r>
              <a:rPr lang="en-IN" sz="3600" b="1" i="0" dirty="0">
                <a:effectLst/>
                <a:latin typeface="Times New Roman" panose="02020603050405020304" pitchFamily="18" charset="0"/>
                <a:cs typeface="Times New Roman" panose="02020603050405020304" pitchFamily="18" charset="0"/>
              </a:rPr>
              <a:t>He acquires the ability to swim, to feel hatred toward someone, or to sympathize with someone. </a:t>
            </a:r>
          </a:p>
          <a:p>
            <a:pPr algn="just"/>
            <a:r>
              <a:rPr lang="en-IN" sz="3600" b="1" i="0" dirty="0">
                <a:effectLst/>
                <a:latin typeface="Times New Roman" panose="02020603050405020304" pitchFamily="18" charset="0"/>
                <a:cs typeface="Times New Roman" panose="02020603050405020304" pitchFamily="18" charset="0"/>
              </a:rPr>
              <a:t>They have grown out of his previous behaviours.</a:t>
            </a:r>
            <a:endParaRPr lang="en-I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4104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4E568E4-A50D-406D-AA28-1139A3841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5902FFE-7A9B-481A-AEB1-2DA2FC3B4993}"/>
              </a:ext>
            </a:extLst>
          </p:cNvPr>
          <p:cNvSpPr>
            <a:spLocks noGrp="1"/>
          </p:cNvSpPr>
          <p:nvPr>
            <p:ph type="title"/>
          </p:nvPr>
        </p:nvSpPr>
        <p:spPr>
          <a:xfrm>
            <a:off x="914400" y="1319281"/>
            <a:ext cx="10515600" cy="1325563"/>
          </a:xfrm>
        </p:spPr>
        <p:txBody>
          <a:bodyPr/>
          <a:lstStyle/>
          <a:p>
            <a:r>
              <a:rPr lang="en-IN" b="0" i="0" dirty="0">
                <a:solidFill>
                  <a:srgbClr val="FF0000"/>
                </a:solidFill>
                <a:effectLst/>
                <a:latin typeface="Arial Black" panose="020B0A04020102020204" pitchFamily="34" charset="0"/>
              </a:rPr>
              <a:t>Culture is Social</a:t>
            </a:r>
            <a:br>
              <a:rPr lang="en-IN" b="0" i="0" dirty="0">
                <a:solidFill>
                  <a:srgbClr val="FF0000"/>
                </a:solidFill>
                <a:effectLst/>
                <a:latin typeface="Arial Black" panose="020B0A04020102020204" pitchFamily="34" charset="0"/>
              </a:rPr>
            </a:br>
            <a:endParaRPr lang="en-IN" dirty="0">
              <a:solidFill>
                <a:srgbClr val="FF0000"/>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D738C140-D6EF-41BE-8FB6-C8A3F1533236}"/>
              </a:ext>
            </a:extLst>
          </p:cNvPr>
          <p:cNvPicPr>
            <a:picLocks noGrp="1" noChangeAspect="1"/>
          </p:cNvPicPr>
          <p:nvPr>
            <p:ph sz="half" idx="1"/>
          </p:nvPr>
        </p:nvPicPr>
        <p:blipFill>
          <a:blip r:embed="rId3"/>
          <a:stretch>
            <a:fillRect/>
          </a:stretch>
        </p:blipFill>
        <p:spPr>
          <a:xfrm>
            <a:off x="857250" y="2213113"/>
            <a:ext cx="5143500" cy="4139474"/>
          </a:xfrm>
          <a:prstGeom prst="rect">
            <a:avLst/>
          </a:prstGeom>
        </p:spPr>
      </p:pic>
      <p:sp>
        <p:nvSpPr>
          <p:cNvPr id="4" name="Content Placeholder 3">
            <a:extLst>
              <a:ext uri="{FF2B5EF4-FFF2-40B4-BE49-F238E27FC236}">
                <a16:creationId xmlns:a16="http://schemas.microsoft.com/office/drawing/2014/main" id="{A20FFB53-77EF-4671-846A-5C54CB3DEFBE}"/>
              </a:ext>
            </a:extLst>
          </p:cNvPr>
          <p:cNvSpPr>
            <a:spLocks noGrp="1"/>
          </p:cNvSpPr>
          <p:nvPr>
            <p:ph sz="half" idx="2"/>
          </p:nvPr>
        </p:nvSpPr>
        <p:spPr>
          <a:xfrm>
            <a:off x="6172200" y="2213112"/>
            <a:ext cx="5181600" cy="4139475"/>
          </a:xfrm>
        </p:spPr>
        <p:txBody>
          <a:bodyPr>
            <a:normAutofit/>
          </a:bodyPr>
          <a:lstStyle/>
          <a:p>
            <a:pPr algn="just"/>
            <a:r>
              <a:rPr lang="en-IN" sz="3200" b="1" i="0" dirty="0">
                <a:solidFill>
                  <a:srgbClr val="3B3835"/>
                </a:solidFill>
                <a:effectLst/>
                <a:latin typeface="Times New Roman" panose="02020603050405020304" pitchFamily="18" charset="0"/>
                <a:cs typeface="Times New Roman" panose="02020603050405020304" pitchFamily="18" charset="0"/>
              </a:rPr>
              <a:t>Culture is a group product developed by many persons interacting in a group.</a:t>
            </a:r>
          </a:p>
          <a:p>
            <a:pPr algn="just"/>
            <a:r>
              <a:rPr lang="en-IN" sz="3200" b="1" i="0" dirty="0">
                <a:solidFill>
                  <a:srgbClr val="3B3835"/>
                </a:solidFill>
                <a:effectLst/>
                <a:latin typeface="Times New Roman" panose="02020603050405020304" pitchFamily="18" charset="0"/>
                <a:cs typeface="Times New Roman" panose="02020603050405020304" pitchFamily="18" charset="0"/>
              </a:rPr>
              <a:t>It is social due to man’s natural tendency of sociability and gregariousness.</a:t>
            </a:r>
            <a:endParaRPr lang="en-IN" sz="3200" b="1" dirty="0">
              <a:latin typeface="Times New Roman" panose="02020603050405020304" pitchFamily="18" charset="0"/>
              <a:cs typeface="Times New Roman" panose="02020603050405020304" pitchFamily="18" charset="0"/>
            </a:endParaRPr>
          </a:p>
          <a:p>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7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E74796B6-16C8-462E-AAA2-5D3918A01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492A36-89C1-41B6-952E-ABCCDD5BC881}"/>
              </a:ext>
            </a:extLst>
          </p:cNvPr>
          <p:cNvSpPr>
            <a:spLocks noGrp="1"/>
          </p:cNvSpPr>
          <p:nvPr>
            <p:ph type="title"/>
          </p:nvPr>
        </p:nvSpPr>
        <p:spPr>
          <a:xfrm>
            <a:off x="914400" y="1319282"/>
            <a:ext cx="10515600" cy="1325563"/>
          </a:xfrm>
        </p:spPr>
        <p:txBody>
          <a:bodyPr/>
          <a:lstStyle/>
          <a:p>
            <a:r>
              <a:rPr lang="en-IN" b="0" i="0" dirty="0">
                <a:solidFill>
                  <a:srgbClr val="FF0000"/>
                </a:solidFill>
                <a:effectLst/>
                <a:latin typeface="Arial Black" panose="020B0A04020102020204" pitchFamily="34" charset="0"/>
              </a:rPr>
              <a:t>Culture is Adaptive</a:t>
            </a:r>
            <a:br>
              <a:rPr lang="en-IN" b="0" i="0" dirty="0">
                <a:solidFill>
                  <a:srgbClr val="FF0000"/>
                </a:solidFill>
                <a:effectLst/>
                <a:latin typeface="Arial Black" panose="020B0A04020102020204" pitchFamily="34" charset="0"/>
              </a:rPr>
            </a:br>
            <a:endParaRPr lang="en-IN" dirty="0">
              <a:solidFill>
                <a:srgbClr val="FF00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0C5E57C8-F214-43C1-A07E-BF7D65C7BAE3}"/>
              </a:ext>
            </a:extLst>
          </p:cNvPr>
          <p:cNvSpPr>
            <a:spLocks noGrp="1"/>
          </p:cNvSpPr>
          <p:nvPr>
            <p:ph sz="half" idx="1"/>
          </p:nvPr>
        </p:nvSpPr>
        <p:spPr>
          <a:xfrm>
            <a:off x="838199" y="2385391"/>
            <a:ext cx="5509591" cy="3922644"/>
          </a:xfrm>
          <a:solidFill>
            <a:schemeClr val="accent4">
              <a:lumMod val="60000"/>
              <a:lumOff val="40000"/>
            </a:schemeClr>
          </a:solidFill>
        </p:spPr>
        <p:txBody>
          <a:bodyPr>
            <a:normAutofit/>
          </a:bodyPr>
          <a:lstStyle/>
          <a:p>
            <a:pPr algn="just"/>
            <a:r>
              <a:rPr lang="en-IN" sz="3600" b="1" i="0" dirty="0">
                <a:effectLst/>
                <a:latin typeface="Times New Roman" panose="02020603050405020304" pitchFamily="18" charset="0"/>
                <a:cs typeface="Times New Roman" panose="02020603050405020304" pitchFamily="18" charset="0"/>
              </a:rPr>
              <a:t>All culture is dynamic</a:t>
            </a:r>
            <a:r>
              <a:rPr lang="en-IN" sz="3600" b="1" dirty="0">
                <a:latin typeface="Times New Roman" panose="02020603050405020304" pitchFamily="18" charset="0"/>
                <a:cs typeface="Times New Roman" panose="02020603050405020304" pitchFamily="18" charset="0"/>
              </a:rPr>
              <a:t>.</a:t>
            </a:r>
          </a:p>
          <a:p>
            <a:pPr algn="just"/>
            <a:r>
              <a:rPr lang="en-IN" sz="3600" b="1" i="0" dirty="0">
                <a:effectLst/>
                <a:latin typeface="Times New Roman" panose="02020603050405020304" pitchFamily="18" charset="0"/>
                <a:cs typeface="Times New Roman" panose="02020603050405020304" pitchFamily="18" charset="0"/>
              </a:rPr>
              <a:t>They change over time.</a:t>
            </a:r>
          </a:p>
          <a:p>
            <a:pPr algn="just"/>
            <a:r>
              <a:rPr lang="en-IN" sz="3600" b="1" i="0" dirty="0">
                <a:effectLst/>
                <a:latin typeface="Times New Roman" panose="02020603050405020304" pitchFamily="18" charset="0"/>
                <a:cs typeface="Times New Roman" panose="02020603050405020304" pitchFamily="18" charset="0"/>
              </a:rPr>
              <a:t>These changes may be in form of discoveries, inventions, or cultural borrowings.</a:t>
            </a:r>
            <a:endParaRPr lang="en-IN"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84ADC62-B2A7-43D4-BA94-3CD3F6682585}"/>
              </a:ext>
            </a:extLst>
          </p:cNvPr>
          <p:cNvPicPr>
            <a:picLocks noGrp="1" noChangeAspect="1"/>
          </p:cNvPicPr>
          <p:nvPr>
            <p:ph sz="half" idx="2"/>
          </p:nvPr>
        </p:nvPicPr>
        <p:blipFill>
          <a:blip r:embed="rId3"/>
          <a:stretch>
            <a:fillRect/>
          </a:stretch>
        </p:blipFill>
        <p:spPr>
          <a:xfrm>
            <a:off x="6858000" y="2292625"/>
            <a:ext cx="4936435" cy="4015410"/>
          </a:xfrm>
          <a:prstGeom prst="rect">
            <a:avLst/>
          </a:prstGeom>
        </p:spPr>
      </p:pic>
    </p:spTree>
    <p:extLst>
      <p:ext uri="{BB962C8B-B14F-4D97-AF65-F5344CB8AC3E}">
        <p14:creationId xmlns:p14="http://schemas.microsoft.com/office/powerpoint/2010/main" val="4085599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FB403C2A-602B-48BE-A860-B34A11D8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F74CAC-4F1B-42BB-AB2F-01FC58E53816}"/>
              </a:ext>
            </a:extLst>
          </p:cNvPr>
          <p:cNvSpPr>
            <a:spLocks noGrp="1"/>
          </p:cNvSpPr>
          <p:nvPr>
            <p:ph type="title"/>
          </p:nvPr>
        </p:nvSpPr>
        <p:spPr>
          <a:xfrm>
            <a:off x="838200" y="1282113"/>
            <a:ext cx="10515600" cy="1325563"/>
          </a:xfrm>
        </p:spPr>
        <p:txBody>
          <a:bodyPr/>
          <a:lstStyle/>
          <a:p>
            <a:r>
              <a:rPr lang="en-IN" b="0" i="0" dirty="0">
                <a:solidFill>
                  <a:srgbClr val="FF0000"/>
                </a:solidFill>
                <a:effectLst/>
                <a:latin typeface="Arial Black" panose="020B0A04020102020204" pitchFamily="34" charset="0"/>
              </a:rPr>
              <a:t>Culture is shared and transmitted</a:t>
            </a:r>
            <a:br>
              <a:rPr lang="en-IN" b="0" i="0" dirty="0">
                <a:solidFill>
                  <a:srgbClr val="FF0000"/>
                </a:solidFill>
                <a:effectLst/>
                <a:latin typeface="Arial Black" panose="020B0A04020102020204" pitchFamily="34" charset="0"/>
              </a:rPr>
            </a:br>
            <a:endParaRPr lang="en-IN" dirty="0">
              <a:solidFill>
                <a:srgbClr val="FF00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8E7F70C1-A257-462F-B64D-4CDE50F13283}"/>
              </a:ext>
            </a:extLst>
          </p:cNvPr>
          <p:cNvSpPr>
            <a:spLocks noGrp="1"/>
          </p:cNvSpPr>
          <p:nvPr>
            <p:ph sz="half" idx="1"/>
          </p:nvPr>
        </p:nvSpPr>
        <p:spPr>
          <a:xfrm>
            <a:off x="838200" y="2157016"/>
            <a:ext cx="5181600" cy="4351338"/>
          </a:xfrm>
        </p:spPr>
        <p:txBody>
          <a:bodyPr>
            <a:normAutofit/>
          </a:bodyPr>
          <a:lstStyle/>
          <a:p>
            <a:pPr algn="just" fontAlgn="base"/>
            <a:r>
              <a:rPr lang="en-IN" sz="3600" b="1" dirty="0">
                <a:effectLst/>
                <a:latin typeface="Times New Roman" panose="02020603050405020304" pitchFamily="18" charset="0"/>
                <a:cs typeface="Times New Roman" panose="02020603050405020304" pitchFamily="18" charset="0"/>
              </a:rPr>
              <a:t>The patterns of learned behaviour and the results of behaviour are possessed not by one or a few person, but usually by a large proportion. </a:t>
            </a:r>
          </a:p>
          <a:p>
            <a:pPr marL="0" indent="0" algn="just">
              <a:buNone/>
            </a:pPr>
            <a:endParaRPr lang="en-IN"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3B0B6868-102B-4D10-9083-9C47638E628E}"/>
              </a:ext>
            </a:extLst>
          </p:cNvPr>
          <p:cNvPicPr>
            <a:picLocks noGrp="1" noChangeAspect="1"/>
          </p:cNvPicPr>
          <p:nvPr>
            <p:ph sz="half" idx="2"/>
          </p:nvPr>
        </p:nvPicPr>
        <p:blipFill>
          <a:blip r:embed="rId3"/>
          <a:stretch>
            <a:fillRect/>
          </a:stretch>
        </p:blipFill>
        <p:spPr>
          <a:xfrm>
            <a:off x="6172199" y="2157016"/>
            <a:ext cx="5622235" cy="4351338"/>
          </a:xfrm>
          <a:prstGeom prst="rect">
            <a:avLst/>
          </a:prstGeom>
        </p:spPr>
      </p:pic>
    </p:spTree>
    <p:extLst>
      <p:ext uri="{BB962C8B-B14F-4D97-AF65-F5344CB8AC3E}">
        <p14:creationId xmlns:p14="http://schemas.microsoft.com/office/powerpoint/2010/main" val="3283883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FB403C2A-602B-48BE-A860-B34A11D8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F74CAC-4F1B-42BB-AB2F-01FC58E53816}"/>
              </a:ext>
            </a:extLst>
          </p:cNvPr>
          <p:cNvSpPr>
            <a:spLocks noGrp="1"/>
          </p:cNvSpPr>
          <p:nvPr>
            <p:ph type="title"/>
          </p:nvPr>
        </p:nvSpPr>
        <p:spPr>
          <a:xfrm>
            <a:off x="907775" y="1420811"/>
            <a:ext cx="10515600" cy="1325563"/>
          </a:xfrm>
        </p:spPr>
        <p:txBody>
          <a:bodyPr/>
          <a:lstStyle/>
          <a:p>
            <a:r>
              <a:rPr lang="en-IN" b="0" i="0" dirty="0">
                <a:solidFill>
                  <a:srgbClr val="FF0000"/>
                </a:solidFill>
                <a:effectLst/>
                <a:latin typeface="Arial Black" panose="020B0A04020102020204" pitchFamily="34" charset="0"/>
              </a:rPr>
              <a:t>Culture is shared and transmitted</a:t>
            </a:r>
            <a:br>
              <a:rPr lang="en-IN" b="0" i="0" dirty="0">
                <a:solidFill>
                  <a:srgbClr val="FF0000"/>
                </a:solidFill>
                <a:effectLst/>
                <a:latin typeface="Arial Black" panose="020B0A04020102020204" pitchFamily="34" charset="0"/>
              </a:rPr>
            </a:br>
            <a:endParaRPr lang="en-IN" dirty="0">
              <a:solidFill>
                <a:srgbClr val="FF0000"/>
              </a:solidFill>
              <a:latin typeface="Arial Black" panose="020B0A04020102020204" pitchFamily="34" charset="0"/>
            </a:endParaRPr>
          </a:p>
        </p:txBody>
      </p:sp>
      <p:pic>
        <p:nvPicPr>
          <p:cNvPr id="5" name="Content Placeholder 4">
            <a:extLst>
              <a:ext uri="{FF2B5EF4-FFF2-40B4-BE49-F238E27FC236}">
                <a16:creationId xmlns:a16="http://schemas.microsoft.com/office/drawing/2014/main" id="{1CB23410-4C55-4164-87CA-D44D14880ED4}"/>
              </a:ext>
            </a:extLst>
          </p:cNvPr>
          <p:cNvPicPr>
            <a:picLocks noGrp="1" noChangeAspect="1"/>
          </p:cNvPicPr>
          <p:nvPr>
            <p:ph sz="half" idx="1"/>
          </p:nvPr>
        </p:nvPicPr>
        <p:blipFill>
          <a:blip r:embed="rId3"/>
          <a:stretch>
            <a:fillRect/>
          </a:stretch>
        </p:blipFill>
        <p:spPr>
          <a:xfrm>
            <a:off x="609601" y="2411897"/>
            <a:ext cx="5410200" cy="3977102"/>
          </a:xfrm>
          <a:prstGeom prst="rect">
            <a:avLst/>
          </a:prstGeom>
        </p:spPr>
      </p:pic>
      <p:sp>
        <p:nvSpPr>
          <p:cNvPr id="4" name="Content Placeholder 3">
            <a:extLst>
              <a:ext uri="{FF2B5EF4-FFF2-40B4-BE49-F238E27FC236}">
                <a16:creationId xmlns:a16="http://schemas.microsoft.com/office/drawing/2014/main" id="{D062DDB7-F51A-4AF0-BD93-3B4735361B50}"/>
              </a:ext>
            </a:extLst>
          </p:cNvPr>
          <p:cNvSpPr>
            <a:spLocks noGrp="1"/>
          </p:cNvSpPr>
          <p:nvPr>
            <p:ph sz="half" idx="2"/>
          </p:nvPr>
        </p:nvSpPr>
        <p:spPr>
          <a:xfrm>
            <a:off x="6172200" y="2411897"/>
            <a:ext cx="5181600" cy="3977102"/>
          </a:xfrm>
          <a:solidFill>
            <a:srgbClr val="FFC000"/>
          </a:solidFill>
        </p:spPr>
        <p:txBody>
          <a:bodyPr>
            <a:normAutofit/>
          </a:bodyPr>
          <a:lstStyle/>
          <a:p>
            <a:pPr algn="just" fontAlgn="base"/>
            <a:r>
              <a:rPr lang="en-IN" sz="3600" b="1" dirty="0">
                <a:effectLst/>
                <a:latin typeface="Times New Roman" panose="02020603050405020304" pitchFamily="18" charset="0"/>
                <a:cs typeface="Times New Roman" panose="02020603050405020304" pitchFamily="18" charset="0"/>
              </a:rPr>
              <a:t>Thus, many millions of persons share such behaviour patterns as Christianity, the use of automobiles, or the English language.</a:t>
            </a:r>
          </a:p>
          <a:p>
            <a:pPr algn="just"/>
            <a:endParaRPr lang="en-IN" sz="3600" b="1" dirty="0">
              <a:latin typeface="Times New Roman" panose="02020603050405020304" pitchFamily="18" charset="0"/>
              <a:cs typeface="Times New Roman" panose="02020603050405020304" pitchFamily="18" charset="0"/>
            </a:endParaRPr>
          </a:p>
          <a:p>
            <a:endParaRPr lang="en-I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63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FB403C2A-602B-48BE-A860-B34A11D8E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F74CAC-4F1B-42BB-AB2F-01FC58E53816}"/>
              </a:ext>
            </a:extLst>
          </p:cNvPr>
          <p:cNvSpPr>
            <a:spLocks noGrp="1"/>
          </p:cNvSpPr>
          <p:nvPr>
            <p:ph type="title"/>
          </p:nvPr>
        </p:nvSpPr>
        <p:spPr>
          <a:xfrm>
            <a:off x="838200" y="1292777"/>
            <a:ext cx="10515600" cy="1325563"/>
          </a:xfrm>
        </p:spPr>
        <p:txBody>
          <a:bodyPr>
            <a:normAutofit/>
          </a:bodyPr>
          <a:lstStyle/>
          <a:p>
            <a:r>
              <a:rPr lang="en-IN" sz="4000" b="0" i="0" dirty="0">
                <a:solidFill>
                  <a:srgbClr val="FF0000"/>
                </a:solidFill>
                <a:effectLst/>
                <a:latin typeface="Arial Black" panose="020B0A04020102020204" pitchFamily="34" charset="0"/>
              </a:rPr>
              <a:t>Culture is shared and transmitted</a:t>
            </a:r>
            <a:br>
              <a:rPr lang="en-IN" sz="4000" b="0" i="0" dirty="0">
                <a:solidFill>
                  <a:srgbClr val="FF0000"/>
                </a:solidFill>
                <a:effectLst/>
                <a:latin typeface="Arial Black" panose="020B0A04020102020204" pitchFamily="34" charset="0"/>
              </a:rPr>
            </a:br>
            <a:endParaRPr lang="en-IN" sz="4000" dirty="0">
              <a:solidFill>
                <a:srgbClr val="FF000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8E7F70C1-A257-462F-B64D-4CDE50F13283}"/>
              </a:ext>
            </a:extLst>
          </p:cNvPr>
          <p:cNvSpPr>
            <a:spLocks noGrp="1"/>
          </p:cNvSpPr>
          <p:nvPr>
            <p:ph idx="1"/>
          </p:nvPr>
        </p:nvSpPr>
        <p:spPr>
          <a:xfrm>
            <a:off x="838200" y="2262947"/>
            <a:ext cx="10515600" cy="4351338"/>
          </a:xfrm>
        </p:spPr>
        <p:txBody>
          <a:bodyPr>
            <a:normAutofit/>
          </a:bodyPr>
          <a:lstStyle/>
          <a:p>
            <a:pPr algn="just" fontAlgn="base"/>
            <a:r>
              <a:rPr lang="en-IN" sz="3600" b="1" dirty="0">
                <a:effectLst/>
                <a:latin typeface="Times New Roman" panose="02020603050405020304" pitchFamily="18" charset="0"/>
                <a:cs typeface="Times New Roman" panose="02020603050405020304" pitchFamily="18" charset="0"/>
              </a:rPr>
              <a:t>Persons may share some part of a culture unequally. For example, as Americans do the Christian religion. </a:t>
            </a:r>
          </a:p>
          <a:p>
            <a:pPr algn="just" fontAlgn="base"/>
            <a:r>
              <a:rPr lang="en-IN" sz="3600" b="1" dirty="0">
                <a:effectLst/>
                <a:latin typeface="Times New Roman" panose="02020603050405020304" pitchFamily="18" charset="0"/>
                <a:cs typeface="Times New Roman" panose="02020603050405020304" pitchFamily="18" charset="0"/>
              </a:rPr>
              <a:t>To some persons Christianity is the all important, predominating idea in life. </a:t>
            </a:r>
          </a:p>
          <a:p>
            <a:pPr algn="just" fontAlgn="base"/>
            <a:r>
              <a:rPr lang="en-IN" sz="3600" b="1" dirty="0">
                <a:effectLst/>
                <a:latin typeface="Times New Roman" panose="02020603050405020304" pitchFamily="18" charset="0"/>
                <a:cs typeface="Times New Roman" panose="02020603050405020304" pitchFamily="18" charset="0"/>
              </a:rPr>
              <a:t>To others it is less preoccupying/important, and to still others it is of marginal significance only.</a:t>
            </a:r>
          </a:p>
          <a:p>
            <a:pPr algn="just"/>
            <a:endParaRPr lang="en-I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180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97D728-E8CE-4492-836A-DE2E143D9848}"/>
              </a:ext>
            </a:extLst>
          </p:cNvPr>
          <p:cNvPicPr>
            <a:picLocks noChangeAspect="1"/>
          </p:cNvPicPr>
          <p:nvPr/>
        </p:nvPicPr>
        <p:blipFill>
          <a:blip r:embed="rId2"/>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73BE366D-0C1F-47BA-9AF9-0C5839D249ED}"/>
              </a:ext>
            </a:extLst>
          </p:cNvPr>
          <p:cNvSpPr>
            <a:spLocks noGrp="1"/>
          </p:cNvSpPr>
          <p:nvPr>
            <p:ph type="subTitle" idx="1"/>
          </p:nvPr>
        </p:nvSpPr>
        <p:spPr>
          <a:xfrm>
            <a:off x="1524000" y="3127513"/>
            <a:ext cx="9144000" cy="2608124"/>
          </a:xfrm>
        </p:spPr>
        <p:txBody>
          <a:bodyPr>
            <a:normAutofit fontScale="92500" lnSpcReduction="10000"/>
          </a:bodyPr>
          <a:lstStyle/>
          <a:p>
            <a:r>
              <a:rPr lang="en-IN" sz="2800" b="1" dirty="0">
                <a:latin typeface="Arial Black" panose="020B0A04020102020204" pitchFamily="34" charset="0"/>
              </a:rPr>
              <a:t>Dr. Nandini N</a:t>
            </a:r>
          </a:p>
          <a:p>
            <a:r>
              <a:rPr lang="en-IN" sz="2800" b="1" dirty="0">
                <a:latin typeface="Arial Black" panose="020B0A04020102020204" pitchFamily="34" charset="0"/>
              </a:rPr>
              <a:t>Assistant Professor</a:t>
            </a:r>
          </a:p>
          <a:p>
            <a:r>
              <a:rPr lang="en-IN" sz="2800" b="1" dirty="0">
                <a:latin typeface="Arial Black" panose="020B0A04020102020204" pitchFamily="34" charset="0"/>
              </a:rPr>
              <a:t>Department of Post Graduate Studies in Education</a:t>
            </a:r>
          </a:p>
          <a:p>
            <a:r>
              <a:rPr lang="en-IN" sz="2800" b="1" dirty="0">
                <a:latin typeface="Arial Black" panose="020B0A04020102020204" pitchFamily="34" charset="0"/>
              </a:rPr>
              <a:t>Vijaya Teachers College</a:t>
            </a:r>
          </a:p>
          <a:p>
            <a:r>
              <a:rPr lang="en-IN" sz="2800" b="1" dirty="0">
                <a:latin typeface="Arial Black" panose="020B0A04020102020204" pitchFamily="34" charset="0"/>
              </a:rPr>
              <a:t>Jayanagar, Bangalore</a:t>
            </a:r>
          </a:p>
        </p:txBody>
      </p:sp>
      <p:sp>
        <p:nvSpPr>
          <p:cNvPr id="2" name="Title 1">
            <a:extLst>
              <a:ext uri="{FF2B5EF4-FFF2-40B4-BE49-F238E27FC236}">
                <a16:creationId xmlns:a16="http://schemas.microsoft.com/office/drawing/2014/main" id="{3309E32D-C6D7-450B-A4F8-7AA9E86FBF70}"/>
              </a:ext>
            </a:extLst>
          </p:cNvPr>
          <p:cNvSpPr>
            <a:spLocks noGrp="1"/>
          </p:cNvSpPr>
          <p:nvPr>
            <p:ph type="ctrTitle"/>
          </p:nvPr>
        </p:nvSpPr>
        <p:spPr>
          <a:xfrm>
            <a:off x="1524000" y="1122363"/>
            <a:ext cx="9144000" cy="1329289"/>
          </a:xfrm>
        </p:spPr>
        <p:txBody>
          <a:bodyPr>
            <a:normAutofit/>
          </a:bodyPr>
          <a:lstStyle/>
          <a:p>
            <a:r>
              <a:rPr lang="en-IN" sz="7200" b="1" dirty="0">
                <a:solidFill>
                  <a:srgbClr val="FF0000"/>
                </a:solidFill>
                <a:latin typeface="Arial Black" panose="020B0A04020102020204" pitchFamily="34" charset="0"/>
              </a:rPr>
              <a:t>Culture</a:t>
            </a:r>
          </a:p>
        </p:txBody>
      </p:sp>
    </p:spTree>
    <p:extLst>
      <p:ext uri="{BB962C8B-B14F-4D97-AF65-F5344CB8AC3E}">
        <p14:creationId xmlns:p14="http://schemas.microsoft.com/office/powerpoint/2010/main" val="953093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ECF6EDA8-6828-4FC8-94E0-6F261ABF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4D6FBE-99AF-472E-82B0-1CDE8D94656D}"/>
              </a:ext>
            </a:extLst>
          </p:cNvPr>
          <p:cNvSpPr>
            <a:spLocks noGrp="1"/>
          </p:cNvSpPr>
          <p:nvPr>
            <p:ph type="title"/>
          </p:nvPr>
        </p:nvSpPr>
        <p:spPr>
          <a:xfrm>
            <a:off x="914400" y="1441138"/>
            <a:ext cx="10515600" cy="1325563"/>
          </a:xfrm>
        </p:spPr>
        <p:txBody>
          <a:bodyPr>
            <a:normAutofit fontScale="90000"/>
          </a:bodyPr>
          <a:lstStyle/>
          <a:p>
            <a:r>
              <a:rPr lang="en-IN" b="1" dirty="0">
                <a:solidFill>
                  <a:srgbClr val="FF0000"/>
                </a:solidFill>
                <a:effectLst/>
                <a:latin typeface="Georgia" panose="02040502050405020303" pitchFamily="18" charset="0"/>
              </a:rPr>
              <a:t>Culture includes Attitudes, Values Knowledge</a:t>
            </a:r>
            <a:br>
              <a:rPr lang="en-IN" b="1" dirty="0">
                <a:solidFill>
                  <a:srgbClr val="FF0000"/>
                </a:solidFill>
                <a:effectLst/>
                <a:latin typeface="Georgia" panose="02040502050405020303" pitchFamily="18" charset="0"/>
              </a:rPr>
            </a:br>
            <a:endParaRPr lang="en-IN" dirty="0">
              <a:solidFill>
                <a:srgbClr val="FF0000"/>
              </a:solidFill>
            </a:endParaRPr>
          </a:p>
        </p:txBody>
      </p:sp>
      <p:sp>
        <p:nvSpPr>
          <p:cNvPr id="3" name="Content Placeholder 2">
            <a:extLst>
              <a:ext uri="{FF2B5EF4-FFF2-40B4-BE49-F238E27FC236}">
                <a16:creationId xmlns:a16="http://schemas.microsoft.com/office/drawing/2014/main" id="{8D29C738-515B-4B79-906B-D84C676870FF}"/>
              </a:ext>
            </a:extLst>
          </p:cNvPr>
          <p:cNvSpPr>
            <a:spLocks noGrp="1"/>
          </p:cNvSpPr>
          <p:nvPr>
            <p:ph sz="half" idx="1"/>
          </p:nvPr>
        </p:nvSpPr>
        <p:spPr>
          <a:xfrm>
            <a:off x="762000" y="2766701"/>
            <a:ext cx="5674784" cy="3688557"/>
          </a:xfrm>
        </p:spPr>
        <p:txBody>
          <a:bodyPr>
            <a:normAutofit lnSpcReduction="10000"/>
          </a:bodyPr>
          <a:lstStyle/>
          <a:p>
            <a:pPr algn="just"/>
            <a:r>
              <a:rPr lang="en-IN" sz="3200" b="1" i="0" dirty="0">
                <a:effectLst/>
                <a:latin typeface="Times New Roman" panose="02020603050405020304" pitchFamily="18" charset="0"/>
                <a:cs typeface="Times New Roman" panose="02020603050405020304" pitchFamily="18" charset="0"/>
              </a:rPr>
              <a:t>There is widespread error in the thinking of many people who tend to regard the ideas, attitudes, and notions which they have as “their own”. </a:t>
            </a:r>
          </a:p>
          <a:p>
            <a:pPr algn="just"/>
            <a:r>
              <a:rPr lang="en-IN" sz="3200" b="1" i="0" dirty="0">
                <a:effectLst/>
                <a:latin typeface="Times New Roman" panose="02020603050405020304" pitchFamily="18" charset="0"/>
                <a:cs typeface="Times New Roman" panose="02020603050405020304" pitchFamily="18" charset="0"/>
              </a:rPr>
              <a:t>It is easy to overestimate the uniqueness of one’s own attitudes and ideas. </a:t>
            </a:r>
            <a:endParaRPr lang="en-IN"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10432355-55EE-4A4A-86AB-A5C6CE1E9F71}"/>
              </a:ext>
            </a:extLst>
          </p:cNvPr>
          <p:cNvPicPr>
            <a:picLocks noGrp="1" noChangeAspect="1"/>
          </p:cNvPicPr>
          <p:nvPr>
            <p:ph sz="half" idx="2"/>
          </p:nvPr>
        </p:nvPicPr>
        <p:blipFill>
          <a:blip r:embed="rId3"/>
          <a:stretch>
            <a:fillRect/>
          </a:stretch>
        </p:blipFill>
        <p:spPr>
          <a:xfrm>
            <a:off x="6798365" y="2766700"/>
            <a:ext cx="5012635" cy="3582057"/>
          </a:xfrm>
          <a:prstGeom prst="rect">
            <a:avLst/>
          </a:prstGeom>
        </p:spPr>
      </p:pic>
    </p:spTree>
    <p:extLst>
      <p:ext uri="{BB962C8B-B14F-4D97-AF65-F5344CB8AC3E}">
        <p14:creationId xmlns:p14="http://schemas.microsoft.com/office/powerpoint/2010/main" val="104982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ECF6EDA8-6828-4FC8-94E0-6F261ABF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4D6FBE-99AF-472E-82B0-1CDE8D94656D}"/>
              </a:ext>
            </a:extLst>
          </p:cNvPr>
          <p:cNvSpPr>
            <a:spLocks noGrp="1"/>
          </p:cNvSpPr>
          <p:nvPr>
            <p:ph type="title"/>
          </p:nvPr>
        </p:nvSpPr>
        <p:spPr>
          <a:xfrm>
            <a:off x="838200" y="1398794"/>
            <a:ext cx="10515600" cy="1325563"/>
          </a:xfrm>
        </p:spPr>
        <p:txBody>
          <a:bodyPr>
            <a:normAutofit/>
          </a:bodyPr>
          <a:lstStyle/>
          <a:p>
            <a:r>
              <a:rPr lang="en-IN" b="1" dirty="0" err="1">
                <a:solidFill>
                  <a:srgbClr val="FF0000"/>
                </a:solidFill>
                <a:latin typeface="Arial Black" panose="020B0A04020102020204" pitchFamily="34" charset="0"/>
              </a:rPr>
              <a:t>Contd</a:t>
            </a:r>
            <a:r>
              <a:rPr lang="en-IN" b="1" dirty="0">
                <a:solidFill>
                  <a:srgbClr val="FF0000"/>
                </a:solidFill>
                <a:latin typeface="Arial Black" panose="020B0A04020102020204" pitchFamily="34" charset="0"/>
              </a:rPr>
              <a:t>….</a:t>
            </a:r>
          </a:p>
        </p:txBody>
      </p:sp>
      <p:sp>
        <p:nvSpPr>
          <p:cNvPr id="3" name="Content Placeholder 2">
            <a:extLst>
              <a:ext uri="{FF2B5EF4-FFF2-40B4-BE49-F238E27FC236}">
                <a16:creationId xmlns:a16="http://schemas.microsoft.com/office/drawing/2014/main" id="{8D29C738-515B-4B79-906B-D84C676870FF}"/>
              </a:ext>
            </a:extLst>
          </p:cNvPr>
          <p:cNvSpPr>
            <a:spLocks noGrp="1"/>
          </p:cNvSpPr>
          <p:nvPr>
            <p:ph idx="1"/>
          </p:nvPr>
        </p:nvSpPr>
        <p:spPr>
          <a:xfrm>
            <a:off x="838200" y="2574389"/>
            <a:ext cx="10515600" cy="4283612"/>
          </a:xfrm>
        </p:spPr>
        <p:txBody>
          <a:bodyPr>
            <a:normAutofit/>
          </a:bodyPr>
          <a:lstStyle/>
          <a:p>
            <a:pPr algn="just"/>
            <a:r>
              <a:rPr lang="en-IN" sz="3600" b="1" i="0" dirty="0">
                <a:effectLst/>
                <a:latin typeface="Times New Roman" panose="02020603050405020304" pitchFamily="18" charset="0"/>
                <a:cs typeface="Times New Roman" panose="02020603050405020304" pitchFamily="18" charset="0"/>
              </a:rPr>
              <a:t>When there is agreement with other people it is largely unnoticed, but when there is a disagreement or difference one is usually conscious of it. </a:t>
            </a:r>
          </a:p>
          <a:p>
            <a:pPr algn="just"/>
            <a:r>
              <a:rPr lang="en-IN" sz="3600" b="1" i="0" dirty="0">
                <a:effectLst/>
                <a:latin typeface="Times New Roman" panose="02020603050405020304" pitchFamily="18" charset="0"/>
                <a:cs typeface="Times New Roman" panose="02020603050405020304" pitchFamily="18" charset="0"/>
              </a:rPr>
              <a:t>Your differences however, may also be cultural. </a:t>
            </a:r>
          </a:p>
          <a:p>
            <a:pPr algn="just"/>
            <a:r>
              <a:rPr lang="en-IN" sz="3600" b="1" i="0" dirty="0">
                <a:effectLst/>
                <a:latin typeface="Times New Roman" panose="02020603050405020304" pitchFamily="18" charset="0"/>
                <a:cs typeface="Times New Roman" panose="02020603050405020304" pitchFamily="18" charset="0"/>
              </a:rPr>
              <a:t>For example, suppose you are a Catholic and the other person a Protestant.</a:t>
            </a:r>
            <a:endParaRPr lang="en-I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25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AF2045C3-55CE-496C-8E80-37FE70181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C6D7F4-1D60-4447-A69D-57F9A9DD734A}"/>
              </a:ext>
            </a:extLst>
          </p:cNvPr>
          <p:cNvSpPr>
            <a:spLocks noGrp="1"/>
          </p:cNvSpPr>
          <p:nvPr>
            <p:ph type="title"/>
          </p:nvPr>
        </p:nvSpPr>
        <p:spPr>
          <a:xfrm>
            <a:off x="838200" y="941900"/>
            <a:ext cx="10515600" cy="1325563"/>
          </a:xfrm>
        </p:spPr>
        <p:txBody>
          <a:bodyPr>
            <a:normAutofit/>
          </a:bodyPr>
          <a:lstStyle/>
          <a:p>
            <a:pPr algn="l" fontAlgn="base"/>
            <a:r>
              <a:rPr lang="en-IN" b="1" dirty="0">
                <a:solidFill>
                  <a:srgbClr val="FF0000"/>
                </a:solidFill>
                <a:effectLst/>
                <a:latin typeface="Georgia" panose="02040502050405020303" pitchFamily="18" charset="0"/>
              </a:rPr>
              <a:t>Culture is a way of Life</a:t>
            </a:r>
          </a:p>
        </p:txBody>
      </p:sp>
      <p:pic>
        <p:nvPicPr>
          <p:cNvPr id="5" name="Content Placeholder 4">
            <a:extLst>
              <a:ext uri="{FF2B5EF4-FFF2-40B4-BE49-F238E27FC236}">
                <a16:creationId xmlns:a16="http://schemas.microsoft.com/office/drawing/2014/main" id="{90F38144-1C5A-4735-A450-2F56FD5B8D1D}"/>
              </a:ext>
            </a:extLst>
          </p:cNvPr>
          <p:cNvPicPr>
            <a:picLocks noGrp="1" noChangeAspect="1"/>
          </p:cNvPicPr>
          <p:nvPr>
            <p:ph sz="half" idx="1"/>
          </p:nvPr>
        </p:nvPicPr>
        <p:blipFill>
          <a:blip r:embed="rId3"/>
          <a:stretch>
            <a:fillRect/>
          </a:stretch>
        </p:blipFill>
        <p:spPr>
          <a:xfrm>
            <a:off x="838200" y="2067949"/>
            <a:ext cx="5181600" cy="4192173"/>
          </a:xfrm>
          <a:prstGeom prst="rect">
            <a:avLst/>
          </a:prstGeom>
        </p:spPr>
      </p:pic>
      <p:sp>
        <p:nvSpPr>
          <p:cNvPr id="4" name="Content Placeholder 3">
            <a:extLst>
              <a:ext uri="{FF2B5EF4-FFF2-40B4-BE49-F238E27FC236}">
                <a16:creationId xmlns:a16="http://schemas.microsoft.com/office/drawing/2014/main" id="{F9CA9911-6E93-4588-B54B-355BB82B59DB}"/>
              </a:ext>
            </a:extLst>
          </p:cNvPr>
          <p:cNvSpPr>
            <a:spLocks noGrp="1"/>
          </p:cNvSpPr>
          <p:nvPr>
            <p:ph sz="half" idx="2"/>
          </p:nvPr>
        </p:nvSpPr>
        <p:spPr>
          <a:xfrm>
            <a:off x="6172200" y="2067950"/>
            <a:ext cx="5181600" cy="4547675"/>
          </a:xfrm>
        </p:spPr>
        <p:txBody>
          <a:bodyPr>
            <a:normAutofit/>
          </a:bodyPr>
          <a:lstStyle/>
          <a:p>
            <a:pPr algn="just"/>
            <a:r>
              <a:rPr lang="en-IN" sz="3600" b="1" dirty="0">
                <a:effectLst/>
                <a:latin typeface="Times New Roman" panose="02020603050405020304" pitchFamily="18" charset="0"/>
                <a:cs typeface="Times New Roman" panose="02020603050405020304" pitchFamily="18" charset="0"/>
              </a:rPr>
              <a:t>Culture means simply the “way of life” of a people or their “design for living.” Kluckhohn and Kelly define it in his sense, ” </a:t>
            </a:r>
          </a:p>
          <a:p>
            <a:pPr algn="just"/>
            <a:endParaRPr lang="en-IN" sz="3600" dirty="0"/>
          </a:p>
        </p:txBody>
      </p:sp>
    </p:spTree>
    <p:extLst>
      <p:ext uri="{BB962C8B-B14F-4D97-AF65-F5344CB8AC3E}">
        <p14:creationId xmlns:p14="http://schemas.microsoft.com/office/powerpoint/2010/main" val="2540272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AF2045C3-55CE-496C-8E80-37FE70181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C6D7F4-1D60-4447-A69D-57F9A9DD734A}"/>
              </a:ext>
            </a:extLst>
          </p:cNvPr>
          <p:cNvSpPr>
            <a:spLocks noGrp="1"/>
          </p:cNvSpPr>
          <p:nvPr>
            <p:ph type="title"/>
          </p:nvPr>
        </p:nvSpPr>
        <p:spPr>
          <a:xfrm>
            <a:off x="838200" y="941900"/>
            <a:ext cx="10515600" cy="1325563"/>
          </a:xfrm>
        </p:spPr>
        <p:txBody>
          <a:bodyPr>
            <a:normAutofit/>
          </a:bodyPr>
          <a:lstStyle/>
          <a:p>
            <a:pPr algn="l" fontAlgn="base"/>
            <a:r>
              <a:rPr lang="en-IN" b="1" dirty="0" err="1">
                <a:solidFill>
                  <a:srgbClr val="FF0000"/>
                </a:solidFill>
                <a:effectLst/>
                <a:latin typeface="Georgia" panose="02040502050405020303" pitchFamily="18" charset="0"/>
              </a:rPr>
              <a:t>Contd</a:t>
            </a:r>
            <a:r>
              <a:rPr lang="en-IN" b="1" dirty="0">
                <a:solidFill>
                  <a:srgbClr val="FF0000"/>
                </a:solidFill>
                <a:effectLst/>
                <a:latin typeface="Georgia" panose="02040502050405020303" pitchFamily="18" charset="0"/>
              </a:rPr>
              <a:t>….</a:t>
            </a:r>
          </a:p>
        </p:txBody>
      </p:sp>
      <p:sp>
        <p:nvSpPr>
          <p:cNvPr id="3" name="Content Placeholder 2">
            <a:extLst>
              <a:ext uri="{FF2B5EF4-FFF2-40B4-BE49-F238E27FC236}">
                <a16:creationId xmlns:a16="http://schemas.microsoft.com/office/drawing/2014/main" id="{57F37F90-DF6F-4BD9-8CE8-0E36D83606CD}"/>
              </a:ext>
            </a:extLst>
          </p:cNvPr>
          <p:cNvSpPr>
            <a:spLocks noGrp="1"/>
          </p:cNvSpPr>
          <p:nvPr>
            <p:ph sz="half" idx="1"/>
          </p:nvPr>
        </p:nvSpPr>
        <p:spPr>
          <a:xfrm>
            <a:off x="838200" y="2067951"/>
            <a:ext cx="5181600" cy="4547675"/>
          </a:xfrm>
        </p:spPr>
        <p:txBody>
          <a:bodyPr>
            <a:normAutofit/>
          </a:bodyPr>
          <a:lstStyle/>
          <a:p>
            <a:pPr algn="just" fontAlgn="base"/>
            <a:r>
              <a:rPr lang="en-IN" sz="3600" b="1" dirty="0">
                <a:effectLst/>
                <a:latin typeface="Times New Roman" panose="02020603050405020304" pitchFamily="18" charset="0"/>
                <a:cs typeface="Times New Roman" panose="02020603050405020304" pitchFamily="18" charset="0"/>
              </a:rPr>
              <a:t>A culture is a historically derived system of explicit and implicit designs for living, which tends to be shared by all or specially designed members of a group.”</a:t>
            </a:r>
          </a:p>
        </p:txBody>
      </p:sp>
      <p:pic>
        <p:nvPicPr>
          <p:cNvPr id="5" name="Content Placeholder 4">
            <a:extLst>
              <a:ext uri="{FF2B5EF4-FFF2-40B4-BE49-F238E27FC236}">
                <a16:creationId xmlns:a16="http://schemas.microsoft.com/office/drawing/2014/main" id="{BB645CEC-66D1-453C-9B04-B768AD6DC507}"/>
              </a:ext>
            </a:extLst>
          </p:cNvPr>
          <p:cNvPicPr>
            <a:picLocks noGrp="1" noChangeAspect="1"/>
          </p:cNvPicPr>
          <p:nvPr>
            <p:ph sz="half" idx="2"/>
          </p:nvPr>
        </p:nvPicPr>
        <p:blipFill>
          <a:blip r:embed="rId3"/>
          <a:stretch>
            <a:fillRect/>
          </a:stretch>
        </p:blipFill>
        <p:spPr>
          <a:xfrm>
            <a:off x="6513342" y="2067951"/>
            <a:ext cx="5181600" cy="4121834"/>
          </a:xfrm>
          <a:prstGeom prst="rect">
            <a:avLst/>
          </a:prstGeom>
        </p:spPr>
      </p:pic>
    </p:spTree>
    <p:extLst>
      <p:ext uri="{BB962C8B-B14F-4D97-AF65-F5344CB8AC3E}">
        <p14:creationId xmlns:p14="http://schemas.microsoft.com/office/powerpoint/2010/main" val="320669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AF2045C3-55CE-496C-8E80-37FE70181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C6D7F4-1D60-4447-A69D-57F9A9DD734A}"/>
              </a:ext>
            </a:extLst>
          </p:cNvPr>
          <p:cNvSpPr>
            <a:spLocks noGrp="1"/>
          </p:cNvSpPr>
          <p:nvPr>
            <p:ph type="title"/>
          </p:nvPr>
        </p:nvSpPr>
        <p:spPr>
          <a:xfrm>
            <a:off x="838200" y="921716"/>
            <a:ext cx="10515600" cy="1325563"/>
          </a:xfrm>
        </p:spPr>
        <p:txBody>
          <a:bodyPr>
            <a:normAutofit/>
          </a:bodyPr>
          <a:lstStyle/>
          <a:p>
            <a:pPr algn="l" fontAlgn="base"/>
            <a:r>
              <a:rPr lang="en-IN" b="1" dirty="0" err="1">
                <a:solidFill>
                  <a:srgbClr val="FF0000"/>
                </a:solidFill>
                <a:effectLst/>
                <a:latin typeface="Georgia" panose="02040502050405020303" pitchFamily="18" charset="0"/>
              </a:rPr>
              <a:t>Contd</a:t>
            </a:r>
            <a:r>
              <a:rPr lang="en-IN" b="1" dirty="0">
                <a:solidFill>
                  <a:srgbClr val="FF0000"/>
                </a:solidFill>
                <a:effectLst/>
                <a:latin typeface="Georgia" panose="02040502050405020303" pitchFamily="18" charset="0"/>
              </a:rPr>
              <a:t>…</a:t>
            </a:r>
          </a:p>
        </p:txBody>
      </p:sp>
      <p:sp>
        <p:nvSpPr>
          <p:cNvPr id="3" name="Content Placeholder 2">
            <a:extLst>
              <a:ext uri="{FF2B5EF4-FFF2-40B4-BE49-F238E27FC236}">
                <a16:creationId xmlns:a16="http://schemas.microsoft.com/office/drawing/2014/main" id="{57F37F90-DF6F-4BD9-8CE8-0E36D83606CD}"/>
              </a:ext>
            </a:extLst>
          </p:cNvPr>
          <p:cNvSpPr>
            <a:spLocks noGrp="1"/>
          </p:cNvSpPr>
          <p:nvPr>
            <p:ph idx="1"/>
          </p:nvPr>
        </p:nvSpPr>
        <p:spPr>
          <a:xfrm>
            <a:off x="838200" y="2247279"/>
            <a:ext cx="10515600" cy="4351338"/>
          </a:xfrm>
        </p:spPr>
        <p:txBody>
          <a:bodyPr>
            <a:normAutofit/>
          </a:bodyPr>
          <a:lstStyle/>
          <a:p>
            <a:pPr algn="just" fontAlgn="base"/>
            <a:r>
              <a:rPr lang="en-IN" sz="3200" b="1" dirty="0">
                <a:effectLst/>
                <a:latin typeface="Times New Roman" panose="02020603050405020304" pitchFamily="18" charset="0"/>
                <a:cs typeface="Times New Roman" panose="02020603050405020304" pitchFamily="18" charset="0"/>
              </a:rPr>
              <a:t>Explicit culture refers to similarities in word and action which can be directly observed. </a:t>
            </a:r>
          </a:p>
          <a:p>
            <a:pPr algn="just"/>
            <a:r>
              <a:rPr lang="en-IN" sz="3200" b="1" i="0" dirty="0">
                <a:effectLst/>
                <a:latin typeface="Times New Roman" panose="02020603050405020304" pitchFamily="18" charset="0"/>
                <a:cs typeface="Times New Roman" panose="02020603050405020304" pitchFamily="18" charset="0"/>
              </a:rPr>
              <a:t>For example, the adolescent cultural behaviour can be generalized from regularities in dress, mannerism and conversation. </a:t>
            </a:r>
          </a:p>
          <a:p>
            <a:pPr algn="just"/>
            <a:r>
              <a:rPr lang="en-IN" sz="3200" b="1" i="0" dirty="0">
                <a:effectLst/>
                <a:latin typeface="Times New Roman" panose="02020603050405020304" pitchFamily="18" charset="0"/>
                <a:cs typeface="Times New Roman" panose="02020603050405020304" pitchFamily="18" charset="0"/>
              </a:rPr>
              <a:t>Implicit culture exists in abstract forms which are not quite obvious.</a:t>
            </a:r>
            <a:endParaRPr lang="en-I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2910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FC7FEBD1-D6D1-4CA7-A80D-ED705105B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D8D0FC-4450-4BBD-87BA-8D83A8B66F0B}"/>
              </a:ext>
            </a:extLst>
          </p:cNvPr>
          <p:cNvSpPr>
            <a:spLocks noGrp="1"/>
          </p:cNvSpPr>
          <p:nvPr>
            <p:ph type="title"/>
          </p:nvPr>
        </p:nvSpPr>
        <p:spPr>
          <a:xfrm>
            <a:off x="914400" y="1144588"/>
            <a:ext cx="10515600" cy="1325563"/>
          </a:xfrm>
        </p:spPr>
        <p:txBody>
          <a:bodyPr/>
          <a:lstStyle/>
          <a:p>
            <a:r>
              <a:rPr lang="en-IN" dirty="0">
                <a:solidFill>
                  <a:srgbClr val="FF0000"/>
                </a:solidFill>
                <a:latin typeface="Arial Black" panose="020B0A04020102020204" pitchFamily="34" charset="0"/>
              </a:rPr>
              <a:t>Culture is continuous</a:t>
            </a:r>
          </a:p>
        </p:txBody>
      </p:sp>
      <p:sp>
        <p:nvSpPr>
          <p:cNvPr id="3" name="Content Placeholder 2">
            <a:extLst>
              <a:ext uri="{FF2B5EF4-FFF2-40B4-BE49-F238E27FC236}">
                <a16:creationId xmlns:a16="http://schemas.microsoft.com/office/drawing/2014/main" id="{AF21715B-B21C-4CF7-ABF5-271BC469A3CF}"/>
              </a:ext>
            </a:extLst>
          </p:cNvPr>
          <p:cNvSpPr>
            <a:spLocks noGrp="1"/>
          </p:cNvSpPr>
          <p:nvPr>
            <p:ph sz="half" idx="1"/>
          </p:nvPr>
        </p:nvSpPr>
        <p:spPr>
          <a:xfrm>
            <a:off x="838200" y="2319129"/>
            <a:ext cx="5993296" cy="4068419"/>
          </a:xfrm>
        </p:spPr>
        <p:txBody>
          <a:bodyPr>
            <a:normAutofit fontScale="92500" lnSpcReduction="20000"/>
          </a:bodyPr>
          <a:lstStyle/>
          <a:p>
            <a:pPr algn="just"/>
            <a:r>
              <a:rPr lang="en-IN" sz="3600" b="1" i="0" dirty="0">
                <a:solidFill>
                  <a:srgbClr val="292929"/>
                </a:solidFill>
                <a:effectLst/>
                <a:latin typeface="Times New Roman" panose="02020603050405020304" pitchFamily="18" charset="0"/>
                <a:cs typeface="Times New Roman" panose="02020603050405020304" pitchFamily="18" charset="0"/>
              </a:rPr>
              <a:t>Culture is a continuous process and adapts changes in the environment. </a:t>
            </a:r>
          </a:p>
          <a:p>
            <a:pPr algn="just"/>
            <a:r>
              <a:rPr lang="en-IN" sz="3600" b="1" i="0" dirty="0">
                <a:solidFill>
                  <a:srgbClr val="292929"/>
                </a:solidFill>
                <a:effectLst/>
                <a:latin typeface="Times New Roman" panose="02020603050405020304" pitchFamily="18" charset="0"/>
                <a:cs typeface="Times New Roman" panose="02020603050405020304" pitchFamily="18" charset="0"/>
              </a:rPr>
              <a:t>Culture is growing whole with the achievements of the past and present and provide the future achievements of mankind. </a:t>
            </a:r>
          </a:p>
          <a:p>
            <a:pPr algn="just"/>
            <a:r>
              <a:rPr lang="en-IN" sz="3600" b="1" i="0" dirty="0">
                <a:solidFill>
                  <a:srgbClr val="292929"/>
                </a:solidFill>
                <a:effectLst/>
                <a:latin typeface="Times New Roman" panose="02020603050405020304" pitchFamily="18" charset="0"/>
                <a:cs typeface="Times New Roman" panose="02020603050405020304" pitchFamily="18" charset="0"/>
              </a:rPr>
              <a:t>Culture is the result of past and present experiences.</a:t>
            </a:r>
            <a:endParaRPr lang="en-IN"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57E5F688-77A4-40BF-9162-FD28C4978526}"/>
              </a:ext>
            </a:extLst>
          </p:cNvPr>
          <p:cNvPicPr>
            <a:picLocks noGrp="1" noChangeAspect="1"/>
          </p:cNvPicPr>
          <p:nvPr>
            <p:ph sz="half" idx="2"/>
          </p:nvPr>
        </p:nvPicPr>
        <p:blipFill>
          <a:blip r:embed="rId3"/>
          <a:stretch>
            <a:fillRect/>
          </a:stretch>
        </p:blipFill>
        <p:spPr>
          <a:xfrm>
            <a:off x="7288696" y="2319129"/>
            <a:ext cx="4598504" cy="4068419"/>
          </a:xfrm>
          <a:prstGeom prst="rect">
            <a:avLst/>
          </a:prstGeom>
        </p:spPr>
      </p:pic>
    </p:spTree>
    <p:extLst>
      <p:ext uri="{BB962C8B-B14F-4D97-AF65-F5344CB8AC3E}">
        <p14:creationId xmlns:p14="http://schemas.microsoft.com/office/powerpoint/2010/main" val="2210879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EDBA415-2F2B-4D67-BDE3-8C03A1A14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8796B9-70FD-470C-9320-F052ECD374F2}"/>
              </a:ext>
            </a:extLst>
          </p:cNvPr>
          <p:cNvSpPr>
            <a:spLocks noGrp="1"/>
          </p:cNvSpPr>
          <p:nvPr>
            <p:ph type="title"/>
          </p:nvPr>
        </p:nvSpPr>
        <p:spPr>
          <a:xfrm>
            <a:off x="838200" y="1040985"/>
            <a:ext cx="10515600" cy="1325563"/>
          </a:xfrm>
        </p:spPr>
        <p:txBody>
          <a:bodyPr/>
          <a:lstStyle/>
          <a:p>
            <a:r>
              <a:rPr lang="en-IN" dirty="0">
                <a:solidFill>
                  <a:srgbClr val="FF0000"/>
                </a:solidFill>
                <a:latin typeface="Arial Black" panose="020B0A04020102020204" pitchFamily="34" charset="0"/>
              </a:rPr>
              <a:t>Effects of Culture on Society</a:t>
            </a:r>
          </a:p>
        </p:txBody>
      </p:sp>
      <p:sp>
        <p:nvSpPr>
          <p:cNvPr id="3" name="Content Placeholder 2">
            <a:extLst>
              <a:ext uri="{FF2B5EF4-FFF2-40B4-BE49-F238E27FC236}">
                <a16:creationId xmlns:a16="http://schemas.microsoft.com/office/drawing/2014/main" id="{A0EB1C2A-E77C-45A4-8176-3E05D8C219B0}"/>
              </a:ext>
            </a:extLst>
          </p:cNvPr>
          <p:cNvSpPr>
            <a:spLocks noGrp="1"/>
          </p:cNvSpPr>
          <p:nvPr>
            <p:ph sz="half" idx="1"/>
          </p:nvPr>
        </p:nvSpPr>
        <p:spPr>
          <a:xfrm>
            <a:off x="838200" y="2415001"/>
            <a:ext cx="6013176" cy="4021000"/>
          </a:xfrm>
          <a:solidFill>
            <a:srgbClr val="00B0F0"/>
          </a:solidFill>
        </p:spPr>
        <p:txBody>
          <a:bodyPr>
            <a:normAutofit fontScale="92500" lnSpcReduction="10000"/>
          </a:bodyPr>
          <a:lstStyle/>
          <a:p>
            <a:pPr algn="just"/>
            <a:r>
              <a:rPr lang="en-IN" sz="3200" b="1" i="0" dirty="0">
                <a:solidFill>
                  <a:srgbClr val="292929"/>
                </a:solidFill>
                <a:effectLst/>
                <a:latin typeface="Times New Roman" panose="02020603050405020304" pitchFamily="18" charset="0"/>
                <a:cs typeface="Times New Roman" panose="02020603050405020304" pitchFamily="18" charset="0"/>
              </a:rPr>
              <a:t>Since the beginning of the civilization culture has strong effects on the  society.</a:t>
            </a:r>
          </a:p>
          <a:p>
            <a:pPr algn="just"/>
            <a:r>
              <a:rPr lang="en-IN" sz="3200" b="1" i="0" dirty="0">
                <a:solidFill>
                  <a:srgbClr val="292929"/>
                </a:solidFill>
                <a:effectLst/>
                <a:latin typeface="Times New Roman" panose="02020603050405020304" pitchFamily="18" charset="0"/>
                <a:cs typeface="Times New Roman" panose="02020603050405020304" pitchFamily="18" charset="0"/>
              </a:rPr>
              <a:t>Scientists, various experts and specialists want to answer how exactly one culture can affect our modern society. </a:t>
            </a:r>
          </a:p>
          <a:p>
            <a:pPr algn="just"/>
            <a:r>
              <a:rPr lang="en-IN" sz="3200" b="1" i="0" dirty="0">
                <a:solidFill>
                  <a:srgbClr val="292929"/>
                </a:solidFill>
                <a:effectLst/>
                <a:latin typeface="Times New Roman" panose="02020603050405020304" pitchFamily="18" charset="0"/>
                <a:cs typeface="Times New Roman" panose="02020603050405020304" pitchFamily="18" charset="0"/>
              </a:rPr>
              <a:t>Culture is a part of our lives and defines the nation as it is.</a:t>
            </a:r>
          </a:p>
          <a:p>
            <a:pPr algn="just"/>
            <a:endParaRPr lang="en-IN"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872894F-CCF4-48A0-9EFA-9AAB68CADA6F}"/>
              </a:ext>
            </a:extLst>
          </p:cNvPr>
          <p:cNvPicPr>
            <a:picLocks noGrp="1" noChangeAspect="1"/>
          </p:cNvPicPr>
          <p:nvPr>
            <p:ph sz="half" idx="2"/>
          </p:nvPr>
        </p:nvPicPr>
        <p:blipFill>
          <a:blip r:embed="rId3"/>
          <a:stretch>
            <a:fillRect/>
          </a:stretch>
        </p:blipFill>
        <p:spPr>
          <a:xfrm>
            <a:off x="7182679" y="2366548"/>
            <a:ext cx="4678018" cy="4021000"/>
          </a:xfrm>
          <a:prstGeom prst="rect">
            <a:avLst/>
          </a:prstGeom>
        </p:spPr>
      </p:pic>
    </p:spTree>
    <p:extLst>
      <p:ext uri="{BB962C8B-B14F-4D97-AF65-F5344CB8AC3E}">
        <p14:creationId xmlns:p14="http://schemas.microsoft.com/office/powerpoint/2010/main" val="3599249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EDBA415-2F2B-4D67-BDE3-8C03A1A14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8796B9-70FD-470C-9320-F052ECD374F2}"/>
              </a:ext>
            </a:extLst>
          </p:cNvPr>
          <p:cNvSpPr>
            <a:spLocks noGrp="1"/>
          </p:cNvSpPr>
          <p:nvPr>
            <p:ph type="title"/>
          </p:nvPr>
        </p:nvSpPr>
        <p:spPr>
          <a:xfrm>
            <a:off x="838200" y="1014481"/>
            <a:ext cx="10515600" cy="1325563"/>
          </a:xfrm>
        </p:spPr>
        <p:txBody>
          <a:bodyPr/>
          <a:lstStyle/>
          <a:p>
            <a:r>
              <a:rPr lang="en-IN" dirty="0">
                <a:solidFill>
                  <a:srgbClr val="FF0000"/>
                </a:solidFill>
                <a:latin typeface="Arial Black" panose="020B0A04020102020204" pitchFamily="34" charset="0"/>
              </a:rPr>
              <a:t>Effects of Culture on Society</a:t>
            </a:r>
          </a:p>
        </p:txBody>
      </p:sp>
      <p:sp>
        <p:nvSpPr>
          <p:cNvPr id="3" name="Content Placeholder 2">
            <a:extLst>
              <a:ext uri="{FF2B5EF4-FFF2-40B4-BE49-F238E27FC236}">
                <a16:creationId xmlns:a16="http://schemas.microsoft.com/office/drawing/2014/main" id="{A0EB1C2A-E77C-45A4-8176-3E05D8C219B0}"/>
              </a:ext>
            </a:extLst>
          </p:cNvPr>
          <p:cNvSpPr>
            <a:spLocks noGrp="1"/>
          </p:cNvSpPr>
          <p:nvPr>
            <p:ph idx="1"/>
          </p:nvPr>
        </p:nvSpPr>
        <p:spPr>
          <a:xfrm>
            <a:off x="838200" y="2236442"/>
            <a:ext cx="10515600" cy="4351338"/>
          </a:xfrm>
        </p:spPr>
        <p:txBody>
          <a:bodyPr>
            <a:normAutofit/>
          </a:bodyPr>
          <a:lstStyle/>
          <a:p>
            <a:pPr algn="just"/>
            <a:r>
              <a:rPr lang="en-IN" b="1" i="0" dirty="0">
                <a:solidFill>
                  <a:srgbClr val="292929"/>
                </a:solidFill>
                <a:effectLst/>
                <a:latin typeface="Times New Roman" panose="02020603050405020304" pitchFamily="18" charset="0"/>
                <a:cs typeface="Times New Roman" panose="02020603050405020304" pitchFamily="18" charset="0"/>
              </a:rPr>
              <a:t>Culture is actually a group of people that belongs to a particular society. </a:t>
            </a:r>
          </a:p>
          <a:p>
            <a:pPr algn="just"/>
            <a:r>
              <a:rPr lang="en-IN" b="1" i="0" dirty="0">
                <a:solidFill>
                  <a:srgbClr val="292929"/>
                </a:solidFill>
                <a:effectLst/>
                <a:latin typeface="Times New Roman" panose="02020603050405020304" pitchFamily="18" charset="0"/>
                <a:cs typeface="Times New Roman" panose="02020603050405020304" pitchFamily="18" charset="0"/>
              </a:rPr>
              <a:t>The combination of one culture and society makes one country and nation that live in that country. </a:t>
            </a:r>
          </a:p>
          <a:p>
            <a:pPr algn="just"/>
            <a:r>
              <a:rPr lang="en-IN" b="1" i="0" dirty="0">
                <a:solidFill>
                  <a:srgbClr val="292929"/>
                </a:solidFill>
                <a:effectLst/>
                <a:latin typeface="Times New Roman" panose="02020603050405020304" pitchFamily="18" charset="0"/>
                <a:cs typeface="Times New Roman" panose="02020603050405020304" pitchFamily="18" charset="0"/>
              </a:rPr>
              <a:t>Culture is the identity of the nation which makes it unique. Culture is the basic root of any community, which teaches us to think for the</a:t>
            </a:r>
            <a:br>
              <a:rPr lang="en-IN" b="1" i="0" dirty="0">
                <a:solidFill>
                  <a:srgbClr val="292929"/>
                </a:solidFill>
                <a:effectLst/>
                <a:latin typeface="Times New Roman" panose="02020603050405020304" pitchFamily="18" charset="0"/>
                <a:cs typeface="Times New Roman" panose="02020603050405020304" pitchFamily="18" charset="0"/>
              </a:rPr>
            </a:br>
            <a:r>
              <a:rPr lang="en-IN" b="1" i="0" dirty="0">
                <a:solidFill>
                  <a:srgbClr val="292929"/>
                </a:solidFill>
                <a:effectLst/>
                <a:latin typeface="Times New Roman" panose="02020603050405020304" pitchFamily="18" charset="0"/>
                <a:cs typeface="Times New Roman" panose="02020603050405020304" pitchFamily="18" charset="0"/>
              </a:rPr>
              <a:t>whole nation not individually. </a:t>
            </a:r>
          </a:p>
          <a:p>
            <a:pPr algn="just"/>
            <a:r>
              <a:rPr lang="en-IN" b="1" i="0" dirty="0">
                <a:solidFill>
                  <a:srgbClr val="292929"/>
                </a:solidFill>
                <a:effectLst/>
                <a:latin typeface="Times New Roman" panose="02020603050405020304" pitchFamily="18" charset="0"/>
                <a:cs typeface="Times New Roman" panose="02020603050405020304" pitchFamily="18" charset="0"/>
              </a:rPr>
              <a:t>Culture gives the concept of family and nation.</a:t>
            </a:r>
          </a:p>
          <a:p>
            <a:pPr algn="just"/>
            <a:endParaRPr lang="en-IN"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022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7EBDB63-D7AF-4858-A665-F30CF446C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1703F7-1B4A-4C59-BB01-CB407B2C0BB1}"/>
              </a:ext>
            </a:extLst>
          </p:cNvPr>
          <p:cNvSpPr>
            <a:spLocks noGrp="1"/>
          </p:cNvSpPr>
          <p:nvPr>
            <p:ph type="title"/>
          </p:nvPr>
        </p:nvSpPr>
        <p:spPr>
          <a:xfrm>
            <a:off x="838200" y="1144588"/>
            <a:ext cx="10515600" cy="1325563"/>
          </a:xfrm>
        </p:spPr>
        <p:txBody>
          <a:bodyPr/>
          <a:lstStyle/>
          <a:p>
            <a:r>
              <a:rPr lang="en-IN" dirty="0">
                <a:solidFill>
                  <a:srgbClr val="FF0000"/>
                </a:solidFill>
                <a:latin typeface="Arial Black" panose="020B0A04020102020204" pitchFamily="34" charset="0"/>
              </a:rPr>
              <a:t>Types of Culture</a:t>
            </a:r>
          </a:p>
        </p:txBody>
      </p:sp>
      <p:graphicFrame>
        <p:nvGraphicFramePr>
          <p:cNvPr id="4" name="Content Placeholder 3">
            <a:extLst>
              <a:ext uri="{FF2B5EF4-FFF2-40B4-BE49-F238E27FC236}">
                <a16:creationId xmlns:a16="http://schemas.microsoft.com/office/drawing/2014/main" id="{F76A4C48-EFEE-45DF-A434-0947047EBA0B}"/>
              </a:ext>
            </a:extLst>
          </p:cNvPr>
          <p:cNvGraphicFramePr>
            <a:graphicFrameLocks noGrp="1"/>
          </p:cNvGraphicFramePr>
          <p:nvPr>
            <p:ph idx="1"/>
            <p:extLst>
              <p:ext uri="{D42A27DB-BD31-4B8C-83A1-F6EECF244321}">
                <p14:modId xmlns:p14="http://schemas.microsoft.com/office/powerpoint/2010/main" val="3945412597"/>
              </p:ext>
            </p:extLst>
          </p:nvPr>
        </p:nvGraphicFramePr>
        <p:xfrm>
          <a:off x="838200" y="221218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6446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290049AE-7C2B-4B9C-A9EB-E0F8EB459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20A9FA-1B52-4F70-AADC-BA2AA5DADC04}"/>
              </a:ext>
            </a:extLst>
          </p:cNvPr>
          <p:cNvSpPr>
            <a:spLocks noGrp="1"/>
          </p:cNvSpPr>
          <p:nvPr>
            <p:ph type="title"/>
          </p:nvPr>
        </p:nvSpPr>
        <p:spPr>
          <a:xfrm>
            <a:off x="881270" y="1144588"/>
            <a:ext cx="10515600" cy="1325563"/>
          </a:xfrm>
        </p:spPr>
        <p:txBody>
          <a:bodyPr/>
          <a:lstStyle/>
          <a:p>
            <a:r>
              <a:rPr lang="en-IN" dirty="0">
                <a:solidFill>
                  <a:srgbClr val="FF0000"/>
                </a:solidFill>
                <a:latin typeface="Arial Black" panose="020B0A04020102020204" pitchFamily="34" charset="0"/>
              </a:rPr>
              <a:t>Material Culture</a:t>
            </a:r>
          </a:p>
        </p:txBody>
      </p:sp>
      <p:sp>
        <p:nvSpPr>
          <p:cNvPr id="3" name="Content Placeholder 2">
            <a:extLst>
              <a:ext uri="{FF2B5EF4-FFF2-40B4-BE49-F238E27FC236}">
                <a16:creationId xmlns:a16="http://schemas.microsoft.com/office/drawing/2014/main" id="{A76DFC99-2AF3-4FD0-A790-874F43EDF6B9}"/>
              </a:ext>
            </a:extLst>
          </p:cNvPr>
          <p:cNvSpPr>
            <a:spLocks noGrp="1"/>
          </p:cNvSpPr>
          <p:nvPr>
            <p:ph sz="half" idx="1"/>
          </p:nvPr>
        </p:nvSpPr>
        <p:spPr>
          <a:xfrm>
            <a:off x="404193" y="2213112"/>
            <a:ext cx="6698971" cy="4359965"/>
          </a:xfrm>
          <a:solidFill>
            <a:schemeClr val="accent6">
              <a:lumMod val="60000"/>
              <a:lumOff val="40000"/>
            </a:schemeClr>
          </a:solidFill>
        </p:spPr>
        <p:txBody>
          <a:bodyPr>
            <a:normAutofit/>
          </a:bodyPr>
          <a:lstStyle/>
          <a:p>
            <a:pPr algn="just"/>
            <a:r>
              <a:rPr lang="en-IN" sz="3200" b="1" i="0" dirty="0">
                <a:effectLst/>
                <a:latin typeface="Times New Roman" panose="02020603050405020304" pitchFamily="18" charset="0"/>
                <a:cs typeface="Times New Roman" panose="02020603050405020304" pitchFamily="18" charset="0"/>
              </a:rPr>
              <a:t>From material culture we understand material and physical objects. </a:t>
            </a:r>
          </a:p>
          <a:p>
            <a:pPr algn="just"/>
            <a:r>
              <a:rPr lang="en-IN" sz="3200" b="1" i="0" dirty="0">
                <a:effectLst/>
                <a:latin typeface="Times New Roman" panose="02020603050405020304" pitchFamily="18" charset="0"/>
                <a:cs typeface="Times New Roman" panose="02020603050405020304" pitchFamily="18" charset="0"/>
              </a:rPr>
              <a:t>For instance, house, road, vehicles, pen, table, radio set, book etc. these are the products of human efforts to control his environment and make his life conformable and safe</a:t>
            </a:r>
            <a:endParaRPr lang="en-IN" sz="32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E1ECAB74-EBA6-4E8E-88B3-D322FC97BFA2}"/>
              </a:ext>
            </a:extLst>
          </p:cNvPr>
          <p:cNvPicPr>
            <a:picLocks noGrp="1" noChangeAspect="1"/>
          </p:cNvPicPr>
          <p:nvPr>
            <p:ph sz="half" idx="2"/>
          </p:nvPr>
        </p:nvPicPr>
        <p:blipFill>
          <a:blip r:embed="rId3"/>
          <a:stretch>
            <a:fillRect/>
          </a:stretch>
        </p:blipFill>
        <p:spPr>
          <a:xfrm>
            <a:off x="7275442" y="2213113"/>
            <a:ext cx="4598505" cy="4359963"/>
          </a:xfrm>
          <a:prstGeom prst="rect">
            <a:avLst/>
          </a:prstGeom>
        </p:spPr>
      </p:pic>
    </p:spTree>
    <p:extLst>
      <p:ext uri="{BB962C8B-B14F-4D97-AF65-F5344CB8AC3E}">
        <p14:creationId xmlns:p14="http://schemas.microsoft.com/office/powerpoint/2010/main" val="303163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A3F790-C834-4FF8-8A5A-A520EDA108B5}"/>
              </a:ext>
            </a:extLst>
          </p:cNvPr>
          <p:cNvPicPr>
            <a:picLocks noChangeAspect="1"/>
          </p:cNvPicPr>
          <p:nvPr/>
        </p:nvPicPr>
        <p:blipFill>
          <a:blip r:embed="rId2"/>
          <a:stretch>
            <a:fillRect/>
          </a:stretch>
        </p:blipFill>
        <p:spPr>
          <a:xfrm>
            <a:off x="1" y="-29818"/>
            <a:ext cx="12192000" cy="6887817"/>
          </a:xfrm>
          <a:prstGeom prst="rect">
            <a:avLst/>
          </a:prstGeom>
        </p:spPr>
      </p:pic>
      <p:sp>
        <p:nvSpPr>
          <p:cNvPr id="2" name="Title 1">
            <a:extLst>
              <a:ext uri="{FF2B5EF4-FFF2-40B4-BE49-F238E27FC236}">
                <a16:creationId xmlns:a16="http://schemas.microsoft.com/office/drawing/2014/main" id="{22798132-DC88-4C51-88A4-7B08C43D7900}"/>
              </a:ext>
            </a:extLst>
          </p:cNvPr>
          <p:cNvSpPr>
            <a:spLocks noGrp="1"/>
          </p:cNvSpPr>
          <p:nvPr>
            <p:ph type="title"/>
          </p:nvPr>
        </p:nvSpPr>
        <p:spPr/>
        <p:txBody>
          <a:bodyPr>
            <a:normAutofit/>
          </a:bodyPr>
          <a:lstStyle/>
          <a:p>
            <a:r>
              <a:rPr lang="en-IN" sz="4400" dirty="0">
                <a:solidFill>
                  <a:srgbClr val="FF0000"/>
                </a:solidFill>
                <a:latin typeface="Arial Black" panose="020B0A04020102020204" pitchFamily="34" charset="0"/>
              </a:rPr>
              <a:t>Content</a:t>
            </a:r>
          </a:p>
        </p:txBody>
      </p:sp>
      <p:pic>
        <p:nvPicPr>
          <p:cNvPr id="6" name="Picture Placeholder 5">
            <a:extLst>
              <a:ext uri="{FF2B5EF4-FFF2-40B4-BE49-F238E27FC236}">
                <a16:creationId xmlns:a16="http://schemas.microsoft.com/office/drawing/2014/main" id="{C51E3AAF-B441-42A9-BC63-C3BAFFA97DD9}"/>
              </a:ext>
            </a:extLst>
          </p:cNvPr>
          <p:cNvPicPr>
            <a:picLocks noGrp="1" noChangeAspect="1"/>
          </p:cNvPicPr>
          <p:nvPr>
            <p:ph type="pic" idx="1"/>
          </p:nvPr>
        </p:nvPicPr>
        <p:blipFill>
          <a:blip r:embed="rId3"/>
          <a:srcRect t="5902" b="5902"/>
          <a:stretch>
            <a:fillRect/>
          </a:stretch>
        </p:blipFill>
        <p:spPr>
          <a:xfrm>
            <a:off x="6662738" y="1179444"/>
            <a:ext cx="5529261" cy="5678556"/>
          </a:xfrm>
          <a:prstGeom prst="rect">
            <a:avLst/>
          </a:prstGeom>
        </p:spPr>
      </p:pic>
      <p:sp>
        <p:nvSpPr>
          <p:cNvPr id="4" name="Content Placeholder 3">
            <a:extLst>
              <a:ext uri="{FF2B5EF4-FFF2-40B4-BE49-F238E27FC236}">
                <a16:creationId xmlns:a16="http://schemas.microsoft.com/office/drawing/2014/main" id="{80AD0094-0324-4F96-A5A0-4A5FFA5CC08B}"/>
              </a:ext>
            </a:extLst>
          </p:cNvPr>
          <p:cNvSpPr>
            <a:spLocks noGrp="1"/>
          </p:cNvSpPr>
          <p:nvPr>
            <p:ph type="body" sz="half" idx="2"/>
          </p:nvPr>
        </p:nvSpPr>
        <p:spPr>
          <a:xfrm>
            <a:off x="839788" y="2057399"/>
            <a:ext cx="5256212" cy="4554416"/>
          </a:xfrm>
        </p:spPr>
        <p:txBody>
          <a:bodyPr>
            <a:normAutofit fontScale="92500" lnSpcReduction="10000"/>
          </a:bodyPr>
          <a:lstStyle/>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Introduction</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Meaning and concept of Culture</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Definition of Culture</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Characteristics of Culture</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Effects of Culture on Society</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Conclusion</a:t>
            </a:r>
          </a:p>
          <a:p>
            <a:pPr marL="457200" indent="-457200">
              <a:buFont typeface="Arial" panose="020B0604020202020204" pitchFamily="34" charset="0"/>
              <a:buChar char="•"/>
            </a:pPr>
            <a:r>
              <a:rPr lang="en-IN" sz="3200" b="1" dirty="0">
                <a:latin typeface="Times New Roman" panose="02020603050405020304" pitchFamily="18" charset="0"/>
                <a:cs typeface="Times New Roman" panose="02020603050405020304" pitchFamily="18" charset="0"/>
              </a:rPr>
              <a:t>Summary</a:t>
            </a:r>
          </a:p>
        </p:txBody>
      </p:sp>
    </p:spTree>
    <p:extLst>
      <p:ext uri="{BB962C8B-B14F-4D97-AF65-F5344CB8AC3E}">
        <p14:creationId xmlns:p14="http://schemas.microsoft.com/office/powerpoint/2010/main" val="3180423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816E0E9D-896A-4184-9895-9E3EAFCDB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4500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090FA7-1274-4FA0-9B5A-B123DFA8E645}"/>
              </a:ext>
            </a:extLst>
          </p:cNvPr>
          <p:cNvSpPr>
            <a:spLocks noGrp="1"/>
          </p:cNvSpPr>
          <p:nvPr>
            <p:ph type="title"/>
          </p:nvPr>
        </p:nvSpPr>
        <p:spPr>
          <a:xfrm>
            <a:off x="864704" y="959058"/>
            <a:ext cx="10515600" cy="1325563"/>
          </a:xfrm>
        </p:spPr>
        <p:txBody>
          <a:bodyPr/>
          <a:lstStyle/>
          <a:p>
            <a:r>
              <a:rPr lang="en-IN" dirty="0">
                <a:solidFill>
                  <a:srgbClr val="FF0000"/>
                </a:solidFill>
                <a:latin typeface="Arial Black" panose="020B0A04020102020204" pitchFamily="34" charset="0"/>
              </a:rPr>
              <a:t>Non-Material Culture</a:t>
            </a:r>
          </a:p>
        </p:txBody>
      </p:sp>
      <p:pic>
        <p:nvPicPr>
          <p:cNvPr id="5" name="Content Placeholder 4">
            <a:extLst>
              <a:ext uri="{FF2B5EF4-FFF2-40B4-BE49-F238E27FC236}">
                <a16:creationId xmlns:a16="http://schemas.microsoft.com/office/drawing/2014/main" id="{BF5DD06B-291F-4578-BD5B-D38A42778BD5}"/>
              </a:ext>
            </a:extLst>
          </p:cNvPr>
          <p:cNvPicPr>
            <a:picLocks noGrp="1" noChangeAspect="1"/>
          </p:cNvPicPr>
          <p:nvPr>
            <p:ph sz="half" idx="1"/>
          </p:nvPr>
        </p:nvPicPr>
        <p:blipFill>
          <a:blip r:embed="rId3"/>
          <a:stretch>
            <a:fillRect/>
          </a:stretch>
        </p:blipFill>
        <p:spPr>
          <a:xfrm>
            <a:off x="410817" y="2266122"/>
            <a:ext cx="5761383" cy="4187686"/>
          </a:xfrm>
          <a:prstGeom prst="rect">
            <a:avLst/>
          </a:prstGeom>
        </p:spPr>
      </p:pic>
      <p:sp>
        <p:nvSpPr>
          <p:cNvPr id="4" name="Content Placeholder 3">
            <a:extLst>
              <a:ext uri="{FF2B5EF4-FFF2-40B4-BE49-F238E27FC236}">
                <a16:creationId xmlns:a16="http://schemas.microsoft.com/office/drawing/2014/main" id="{6AAFC990-8C12-4560-874A-4216A07C98EF}"/>
              </a:ext>
            </a:extLst>
          </p:cNvPr>
          <p:cNvSpPr>
            <a:spLocks noGrp="1"/>
          </p:cNvSpPr>
          <p:nvPr>
            <p:ph sz="half" idx="2"/>
          </p:nvPr>
        </p:nvSpPr>
        <p:spPr>
          <a:xfrm>
            <a:off x="6172199" y="2266122"/>
            <a:ext cx="5761383" cy="4187687"/>
          </a:xfrm>
        </p:spPr>
        <p:txBody>
          <a:bodyPr>
            <a:normAutofit lnSpcReduction="10000"/>
          </a:bodyPr>
          <a:lstStyle/>
          <a:p>
            <a:pPr algn="just"/>
            <a:r>
              <a:rPr lang="en-IN" b="1" i="0" dirty="0">
                <a:solidFill>
                  <a:srgbClr val="3B3835"/>
                </a:solidFill>
                <a:effectLst/>
                <a:latin typeface="Times New Roman" panose="02020603050405020304" pitchFamily="18" charset="0"/>
                <a:cs typeface="Times New Roman" panose="02020603050405020304" pitchFamily="18" charset="0"/>
              </a:rPr>
              <a:t>In non-material culture we include non material objects. </a:t>
            </a:r>
          </a:p>
          <a:p>
            <a:pPr algn="just"/>
            <a:r>
              <a:rPr lang="en-IN" b="1" i="0" dirty="0">
                <a:solidFill>
                  <a:srgbClr val="3B3835"/>
                </a:solidFill>
                <a:effectLst/>
                <a:latin typeface="Times New Roman" panose="02020603050405020304" pitchFamily="18" charset="0"/>
                <a:cs typeface="Times New Roman" panose="02020603050405020304" pitchFamily="18" charset="0"/>
              </a:rPr>
              <a:t>For example religion, art, ideas, customs, values system, attitudes, knowledge etc. it does not have physical shape. It is very important in determining human </a:t>
            </a:r>
            <a:r>
              <a:rPr lang="en-IN" b="1" i="0" dirty="0" err="1">
                <a:solidFill>
                  <a:srgbClr val="3B3835"/>
                </a:solidFill>
                <a:effectLst/>
                <a:latin typeface="Times New Roman" panose="02020603050405020304" pitchFamily="18" charset="0"/>
                <a:cs typeface="Times New Roman" panose="02020603050405020304" pitchFamily="18" charset="0"/>
              </a:rPr>
              <a:t>behavior</a:t>
            </a:r>
            <a:r>
              <a:rPr lang="en-IN" b="1" i="0" dirty="0">
                <a:solidFill>
                  <a:srgbClr val="3B3835"/>
                </a:solidFill>
                <a:effectLst/>
                <a:latin typeface="Times New Roman" panose="02020603050405020304" pitchFamily="18" charset="0"/>
                <a:cs typeface="Times New Roman" panose="02020603050405020304" pitchFamily="18" charset="0"/>
              </a:rPr>
              <a:t> and has strong hold on an individual. </a:t>
            </a:r>
          </a:p>
          <a:p>
            <a:pPr algn="just"/>
            <a:r>
              <a:rPr lang="en-IN" b="1" i="0" dirty="0">
                <a:solidFill>
                  <a:srgbClr val="3B3835"/>
                </a:solidFill>
                <a:effectLst/>
                <a:latin typeface="Times New Roman" panose="02020603050405020304" pitchFamily="18" charset="0"/>
                <a:cs typeface="Times New Roman" panose="02020603050405020304" pitchFamily="18" charset="0"/>
              </a:rPr>
              <a:t>Both parts are inter-related with each other.</a:t>
            </a:r>
            <a:endParaRPr lang="en-IN" b="1" dirty="0">
              <a:latin typeface="Times New Roman" panose="02020603050405020304" pitchFamily="18" charset="0"/>
              <a:cs typeface="Times New Roman" panose="02020603050405020304" pitchFamily="18" charset="0"/>
            </a:endParaRPr>
          </a:p>
          <a:p>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969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97E927DD-7B86-4902-96DE-872C61052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22DB76-0A80-42A6-AD94-EEEB80BC582A}"/>
              </a:ext>
            </a:extLst>
          </p:cNvPr>
          <p:cNvSpPr>
            <a:spLocks noGrp="1"/>
          </p:cNvSpPr>
          <p:nvPr>
            <p:ph type="title"/>
          </p:nvPr>
        </p:nvSpPr>
        <p:spPr>
          <a:xfrm>
            <a:off x="838200" y="974725"/>
            <a:ext cx="10515600" cy="1325563"/>
          </a:xfrm>
        </p:spPr>
        <p:txBody>
          <a:bodyPr/>
          <a:lstStyle/>
          <a:p>
            <a:r>
              <a:rPr lang="en-IN" dirty="0">
                <a:solidFill>
                  <a:srgbClr val="FF0000"/>
                </a:solidFill>
                <a:latin typeface="Arial Black" panose="020B0A04020102020204" pitchFamily="34" charset="0"/>
              </a:rPr>
              <a:t>Real Culture</a:t>
            </a:r>
          </a:p>
        </p:txBody>
      </p:sp>
      <p:sp>
        <p:nvSpPr>
          <p:cNvPr id="3" name="Content Placeholder 2">
            <a:extLst>
              <a:ext uri="{FF2B5EF4-FFF2-40B4-BE49-F238E27FC236}">
                <a16:creationId xmlns:a16="http://schemas.microsoft.com/office/drawing/2014/main" id="{C020ADC5-EBA0-415B-AEC0-37FA2F75D7C2}"/>
              </a:ext>
            </a:extLst>
          </p:cNvPr>
          <p:cNvSpPr>
            <a:spLocks noGrp="1"/>
          </p:cNvSpPr>
          <p:nvPr>
            <p:ph sz="half" idx="1"/>
          </p:nvPr>
        </p:nvSpPr>
        <p:spPr>
          <a:xfrm>
            <a:off x="352278" y="2062957"/>
            <a:ext cx="5667522" cy="4351338"/>
          </a:xfrm>
          <a:solidFill>
            <a:schemeClr val="accent4">
              <a:lumMod val="40000"/>
              <a:lumOff val="60000"/>
            </a:schemeClr>
          </a:solidFill>
        </p:spPr>
        <p:txBody>
          <a:bodyPr>
            <a:normAutofit/>
          </a:bodyPr>
          <a:lstStyle/>
          <a:p>
            <a:pPr algn="just"/>
            <a:r>
              <a:rPr lang="en-IN" sz="3600" b="1" i="0" dirty="0">
                <a:solidFill>
                  <a:srgbClr val="3B3835"/>
                </a:solidFill>
                <a:effectLst/>
                <a:latin typeface="Times New Roman" panose="02020603050405020304" pitchFamily="18" charset="0"/>
                <a:cs typeface="Times New Roman" panose="02020603050405020304" pitchFamily="18" charset="0"/>
              </a:rPr>
              <a:t>Real culture is that which can be observed in our social life. </a:t>
            </a:r>
          </a:p>
          <a:p>
            <a:pPr algn="just"/>
            <a:r>
              <a:rPr lang="en-IN" sz="3600" b="1" i="0" dirty="0">
                <a:solidFill>
                  <a:srgbClr val="3B3835"/>
                </a:solidFill>
                <a:effectLst/>
                <a:latin typeface="Times New Roman" panose="02020603050405020304" pitchFamily="18" charset="0"/>
                <a:cs typeface="Times New Roman" panose="02020603050405020304" pitchFamily="18" charset="0"/>
              </a:rPr>
              <a:t>The culture on which we act upon in our daily life is real culture. </a:t>
            </a:r>
          </a:p>
        </p:txBody>
      </p:sp>
      <p:sp>
        <p:nvSpPr>
          <p:cNvPr id="5" name="Content Placeholder 4">
            <a:extLst>
              <a:ext uri="{FF2B5EF4-FFF2-40B4-BE49-F238E27FC236}">
                <a16:creationId xmlns:a16="http://schemas.microsoft.com/office/drawing/2014/main" id="{579BA62B-6AE8-4753-BE0D-BB9F6ADE2A4F}"/>
              </a:ext>
            </a:extLst>
          </p:cNvPr>
          <p:cNvSpPr>
            <a:spLocks noGrp="1"/>
          </p:cNvSpPr>
          <p:nvPr>
            <p:ph sz="half" idx="2"/>
          </p:nvPr>
        </p:nvSpPr>
        <p:spPr>
          <a:xfrm>
            <a:off x="6480311" y="2062957"/>
            <a:ext cx="5359411" cy="4114006"/>
          </a:xfrm>
        </p:spPr>
        <p:txBody>
          <a:bodyPr/>
          <a:lstStyle/>
          <a:p>
            <a:endParaRPr lang="en-IN" dirty="0"/>
          </a:p>
        </p:txBody>
      </p:sp>
      <p:pic>
        <p:nvPicPr>
          <p:cNvPr id="4" name="Picture 3">
            <a:extLst>
              <a:ext uri="{FF2B5EF4-FFF2-40B4-BE49-F238E27FC236}">
                <a16:creationId xmlns:a16="http://schemas.microsoft.com/office/drawing/2014/main" id="{58C72279-5095-4A01-A7DB-B87E18FE0128}"/>
              </a:ext>
            </a:extLst>
          </p:cNvPr>
          <p:cNvPicPr>
            <a:picLocks noChangeAspect="1"/>
          </p:cNvPicPr>
          <p:nvPr/>
        </p:nvPicPr>
        <p:blipFill>
          <a:blip r:embed="rId3"/>
          <a:stretch>
            <a:fillRect/>
          </a:stretch>
        </p:blipFill>
        <p:spPr>
          <a:xfrm>
            <a:off x="6491345" y="2062957"/>
            <a:ext cx="5359411" cy="4351338"/>
          </a:xfrm>
          <a:prstGeom prst="rect">
            <a:avLst/>
          </a:prstGeom>
        </p:spPr>
      </p:pic>
    </p:spTree>
    <p:extLst>
      <p:ext uri="{BB962C8B-B14F-4D97-AF65-F5344CB8AC3E}">
        <p14:creationId xmlns:p14="http://schemas.microsoft.com/office/powerpoint/2010/main" val="461157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EDBA415-2F2B-4D67-BDE3-8C03A1A14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chemeClr val="accent6">
              <a:lumMod val="60000"/>
              <a:lumOff val="40000"/>
            </a:schemeClr>
          </a:solidFill>
        </p:spPr>
      </p:pic>
      <p:sp>
        <p:nvSpPr>
          <p:cNvPr id="2" name="Title 1">
            <a:extLst>
              <a:ext uri="{FF2B5EF4-FFF2-40B4-BE49-F238E27FC236}">
                <a16:creationId xmlns:a16="http://schemas.microsoft.com/office/drawing/2014/main" id="{538796B9-70FD-470C-9320-F052ECD374F2}"/>
              </a:ext>
            </a:extLst>
          </p:cNvPr>
          <p:cNvSpPr>
            <a:spLocks noGrp="1"/>
          </p:cNvSpPr>
          <p:nvPr>
            <p:ph type="title"/>
          </p:nvPr>
        </p:nvSpPr>
        <p:spPr>
          <a:xfrm>
            <a:off x="838200" y="1040986"/>
            <a:ext cx="10515600" cy="1325563"/>
          </a:xfrm>
        </p:spPr>
        <p:txBody>
          <a:bodyPr/>
          <a:lstStyle/>
          <a:p>
            <a:r>
              <a:rPr lang="en-IN" sz="4800" dirty="0" err="1">
                <a:solidFill>
                  <a:srgbClr val="FF0000"/>
                </a:solidFill>
                <a:latin typeface="Arial Black" panose="020B0A04020102020204" pitchFamily="34" charset="0"/>
              </a:rPr>
              <a:t>Contd</a:t>
            </a:r>
            <a:r>
              <a:rPr lang="en-IN" sz="4800" dirty="0">
                <a:solidFill>
                  <a:srgbClr val="FF0000"/>
                </a:solidFill>
                <a:latin typeface="Arial Black" panose="020B0A04020102020204" pitchFamily="34" charset="0"/>
              </a:rPr>
              <a:t>….</a:t>
            </a:r>
          </a:p>
        </p:txBody>
      </p:sp>
      <p:pic>
        <p:nvPicPr>
          <p:cNvPr id="5" name="Content Placeholder 4">
            <a:extLst>
              <a:ext uri="{FF2B5EF4-FFF2-40B4-BE49-F238E27FC236}">
                <a16:creationId xmlns:a16="http://schemas.microsoft.com/office/drawing/2014/main" id="{05FE2A6D-47AD-477D-A6E0-E896BD5E41D2}"/>
              </a:ext>
            </a:extLst>
          </p:cNvPr>
          <p:cNvPicPr>
            <a:picLocks noGrp="1" noChangeAspect="1"/>
          </p:cNvPicPr>
          <p:nvPr>
            <p:ph sz="half" idx="1"/>
          </p:nvPr>
        </p:nvPicPr>
        <p:blipFill>
          <a:blip r:embed="rId3"/>
          <a:stretch>
            <a:fillRect/>
          </a:stretch>
        </p:blipFill>
        <p:spPr>
          <a:xfrm>
            <a:off x="1" y="1974574"/>
            <a:ext cx="5334002" cy="4651513"/>
          </a:xfrm>
          <a:prstGeom prst="rect">
            <a:avLst/>
          </a:prstGeom>
        </p:spPr>
      </p:pic>
      <p:sp>
        <p:nvSpPr>
          <p:cNvPr id="4" name="Content Placeholder 3">
            <a:extLst>
              <a:ext uri="{FF2B5EF4-FFF2-40B4-BE49-F238E27FC236}">
                <a16:creationId xmlns:a16="http://schemas.microsoft.com/office/drawing/2014/main" id="{120CE99F-E797-4CCF-A2DD-C72A7939BDBC}"/>
              </a:ext>
            </a:extLst>
          </p:cNvPr>
          <p:cNvSpPr>
            <a:spLocks noGrp="1"/>
          </p:cNvSpPr>
          <p:nvPr>
            <p:ph sz="half" idx="2"/>
          </p:nvPr>
        </p:nvSpPr>
        <p:spPr>
          <a:xfrm>
            <a:off x="5512907" y="1974574"/>
            <a:ext cx="6500189" cy="4651513"/>
          </a:xfrm>
          <a:solidFill>
            <a:srgbClr val="FFFF66"/>
          </a:solidFill>
        </p:spPr>
        <p:txBody>
          <a:bodyPr>
            <a:normAutofit/>
          </a:bodyPr>
          <a:lstStyle/>
          <a:p>
            <a:pPr algn="just"/>
            <a:r>
              <a:rPr lang="en-IN" sz="3600" b="1" i="0" dirty="0">
                <a:solidFill>
                  <a:srgbClr val="3B3835"/>
                </a:solidFill>
                <a:effectLst/>
                <a:latin typeface="Times New Roman" panose="02020603050405020304" pitchFamily="18" charset="0"/>
                <a:cs typeface="Times New Roman" panose="02020603050405020304" pitchFamily="18" charset="0"/>
              </a:rPr>
              <a:t>It is that parts of culture, which the people adopt in their social life, for example. If a person/ says that he/she is Muslim, will be, when followed all the principles of Islam is the real and when doesn’t follow, is not a real one.</a:t>
            </a:r>
            <a:endParaRPr lang="en-IN" sz="3600" b="1" dirty="0">
              <a:latin typeface="Times New Roman" panose="02020603050405020304" pitchFamily="18" charset="0"/>
              <a:cs typeface="Times New Roman" panose="02020603050405020304" pitchFamily="18" charset="0"/>
            </a:endParaRPr>
          </a:p>
          <a:p>
            <a:pPr algn="just"/>
            <a:endParaRPr lang="en-IN" sz="3600" dirty="0">
              <a:latin typeface="Times New Roman" panose="02020603050405020304" pitchFamily="18" charset="0"/>
              <a:cs typeface="Times New Roman" panose="02020603050405020304" pitchFamily="18" charset="0"/>
            </a:endParaRPr>
          </a:p>
          <a:p>
            <a:endParaRPr lang="en-I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640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CAE29E55-647B-494F-A32C-8C0EC6782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9A8A07-BAAE-49C7-B6A5-F3149DB18D5B}"/>
              </a:ext>
            </a:extLst>
          </p:cNvPr>
          <p:cNvSpPr>
            <a:spLocks noGrp="1"/>
          </p:cNvSpPr>
          <p:nvPr>
            <p:ph type="title"/>
          </p:nvPr>
        </p:nvSpPr>
        <p:spPr>
          <a:xfrm>
            <a:off x="914400" y="948221"/>
            <a:ext cx="10515600" cy="1325563"/>
          </a:xfrm>
        </p:spPr>
        <p:txBody>
          <a:bodyPr/>
          <a:lstStyle/>
          <a:p>
            <a:r>
              <a:rPr lang="en-IN" dirty="0">
                <a:solidFill>
                  <a:srgbClr val="FF0000"/>
                </a:solidFill>
                <a:latin typeface="Arial Black" panose="020B0A04020102020204" pitchFamily="34" charset="0"/>
              </a:rPr>
              <a:t>Ideal Culture</a:t>
            </a:r>
          </a:p>
        </p:txBody>
      </p:sp>
      <p:sp>
        <p:nvSpPr>
          <p:cNvPr id="3" name="Content Placeholder 2">
            <a:extLst>
              <a:ext uri="{FF2B5EF4-FFF2-40B4-BE49-F238E27FC236}">
                <a16:creationId xmlns:a16="http://schemas.microsoft.com/office/drawing/2014/main" id="{3141889E-9F3F-4717-A45F-E8E07218370C}"/>
              </a:ext>
            </a:extLst>
          </p:cNvPr>
          <p:cNvSpPr>
            <a:spLocks noGrp="1"/>
          </p:cNvSpPr>
          <p:nvPr>
            <p:ph sz="half" idx="1"/>
          </p:nvPr>
        </p:nvSpPr>
        <p:spPr>
          <a:xfrm>
            <a:off x="838200" y="2270609"/>
            <a:ext cx="5181600" cy="4351338"/>
          </a:xfrm>
        </p:spPr>
        <p:txBody>
          <a:bodyPr>
            <a:normAutofit fontScale="92500" lnSpcReduction="20000"/>
          </a:bodyPr>
          <a:lstStyle/>
          <a:p>
            <a:pPr algn="just"/>
            <a:r>
              <a:rPr lang="en-IN" sz="3600" b="1" i="0" dirty="0">
                <a:effectLst/>
                <a:latin typeface="Times New Roman" panose="02020603050405020304" pitchFamily="18" charset="0"/>
                <a:cs typeface="Times New Roman" panose="02020603050405020304" pitchFamily="18" charset="0"/>
              </a:rPr>
              <a:t>The culture which is presented as a pattern to the people is called ideal culture. </a:t>
            </a:r>
          </a:p>
          <a:p>
            <a:pPr algn="just"/>
            <a:r>
              <a:rPr lang="en-IN" sz="3600" b="1" i="0" dirty="0">
                <a:effectLst/>
                <a:latin typeface="Times New Roman" panose="02020603050405020304" pitchFamily="18" charset="0"/>
                <a:cs typeface="Times New Roman" panose="02020603050405020304" pitchFamily="18" charset="0"/>
              </a:rPr>
              <a:t>It is the goal of society and never achieved fully because some parts remain out of practice. </a:t>
            </a:r>
          </a:p>
          <a:p>
            <a:pPr algn="just"/>
            <a:r>
              <a:rPr lang="en-IN" sz="3600" b="1" i="0" dirty="0">
                <a:effectLst/>
                <a:latin typeface="Times New Roman" panose="02020603050405020304" pitchFamily="18" charset="0"/>
                <a:cs typeface="Times New Roman" panose="02020603050405020304" pitchFamily="18" charset="0"/>
              </a:rPr>
              <a:t>This culture is explained in books, speeches etc.</a:t>
            </a:r>
            <a:endParaRPr lang="en-IN"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D940509-CACA-4D19-A9A1-58E03B7069A5}"/>
              </a:ext>
            </a:extLst>
          </p:cNvPr>
          <p:cNvPicPr>
            <a:picLocks noGrp="1" noChangeAspect="1"/>
          </p:cNvPicPr>
          <p:nvPr>
            <p:ph sz="half" idx="2"/>
          </p:nvPr>
        </p:nvPicPr>
        <p:blipFill>
          <a:blip r:embed="rId3"/>
          <a:stretch>
            <a:fillRect/>
          </a:stretch>
        </p:blipFill>
        <p:spPr>
          <a:xfrm>
            <a:off x="6718852" y="2133599"/>
            <a:ext cx="4787348" cy="4041913"/>
          </a:xfrm>
          <a:prstGeom prst="rect">
            <a:avLst/>
          </a:prstGeom>
        </p:spPr>
      </p:pic>
    </p:spTree>
    <p:extLst>
      <p:ext uri="{BB962C8B-B14F-4D97-AF65-F5344CB8AC3E}">
        <p14:creationId xmlns:p14="http://schemas.microsoft.com/office/powerpoint/2010/main" val="426347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5FAB6EA4-8E8F-45EA-BB90-C36BA374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D3960B-593A-4778-AC92-801076D5B5DC}"/>
              </a:ext>
            </a:extLst>
          </p:cNvPr>
          <p:cNvSpPr>
            <a:spLocks noGrp="1"/>
          </p:cNvSpPr>
          <p:nvPr>
            <p:ph type="title"/>
          </p:nvPr>
        </p:nvSpPr>
        <p:spPr>
          <a:xfrm>
            <a:off x="838200" y="1144588"/>
            <a:ext cx="10515600" cy="1325563"/>
          </a:xfrm>
        </p:spPr>
        <p:txBody>
          <a:bodyPr/>
          <a:lstStyle/>
          <a:p>
            <a:r>
              <a:rPr lang="en-IN" dirty="0">
                <a:solidFill>
                  <a:srgbClr val="FF0000"/>
                </a:solidFill>
                <a:latin typeface="Arial Black" panose="020B0A04020102020204" pitchFamily="34" charset="0"/>
              </a:rPr>
              <a:t>Summary</a:t>
            </a:r>
          </a:p>
        </p:txBody>
      </p:sp>
      <p:sp>
        <p:nvSpPr>
          <p:cNvPr id="3" name="Content Placeholder 2">
            <a:extLst>
              <a:ext uri="{FF2B5EF4-FFF2-40B4-BE49-F238E27FC236}">
                <a16:creationId xmlns:a16="http://schemas.microsoft.com/office/drawing/2014/main" id="{9C490758-CB81-4C23-92C5-D78BD823032C}"/>
              </a:ext>
            </a:extLst>
          </p:cNvPr>
          <p:cNvSpPr>
            <a:spLocks noGrp="1"/>
          </p:cNvSpPr>
          <p:nvPr>
            <p:ph idx="1"/>
          </p:nvPr>
        </p:nvSpPr>
        <p:spPr>
          <a:xfrm>
            <a:off x="838200" y="2212181"/>
            <a:ext cx="10515600" cy="4351338"/>
          </a:xfrm>
        </p:spPr>
        <p:txBody>
          <a:bodyPr>
            <a:normAutofit lnSpcReduction="10000"/>
          </a:bodyPr>
          <a:lstStyle/>
          <a:p>
            <a:pPr algn="just"/>
            <a:r>
              <a:rPr lang="en-IN" sz="3600" b="1" dirty="0">
                <a:latin typeface="Times New Roman" panose="02020603050405020304" pitchFamily="18" charset="0"/>
                <a:cs typeface="Times New Roman" panose="02020603050405020304" pitchFamily="18" charset="0"/>
              </a:rPr>
              <a:t>Culture </a:t>
            </a:r>
            <a:r>
              <a:rPr lang="en-IN" sz="3600" b="1" i="0" dirty="0">
                <a:effectLst/>
                <a:latin typeface="Times New Roman" panose="02020603050405020304" pitchFamily="18" charset="0"/>
                <a:cs typeface="Times New Roman" panose="02020603050405020304" pitchFamily="18" charset="0"/>
              </a:rPr>
              <a:t>is an umbrella term which encompasses the social behaviour and norms found in human societies, as well as the knowledge, beliefs, arts, laws, customs, capabilities, and habits of the individuals in these groups.</a:t>
            </a:r>
          </a:p>
          <a:p>
            <a:pPr algn="just"/>
            <a:r>
              <a:rPr lang="en-IN" sz="3600" b="1" i="0" dirty="0">
                <a:effectLst/>
                <a:latin typeface="Times New Roman" panose="02020603050405020304" pitchFamily="18" charset="0"/>
                <a:cs typeface="Times New Roman" panose="02020603050405020304" pitchFamily="18" charset="0"/>
              </a:rPr>
              <a:t>Culture is considered a central concept in anthropology, encompassing the range of phenomena that are transmitted through social learning.</a:t>
            </a:r>
          </a:p>
        </p:txBody>
      </p:sp>
    </p:spTree>
    <p:extLst>
      <p:ext uri="{BB962C8B-B14F-4D97-AF65-F5344CB8AC3E}">
        <p14:creationId xmlns:p14="http://schemas.microsoft.com/office/powerpoint/2010/main" val="3152811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5FAB6EA4-8E8F-45EA-BB90-C36BA3748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BD3960B-593A-4778-AC92-801076D5B5DC}"/>
              </a:ext>
            </a:extLst>
          </p:cNvPr>
          <p:cNvSpPr>
            <a:spLocks noGrp="1"/>
          </p:cNvSpPr>
          <p:nvPr>
            <p:ph type="title"/>
          </p:nvPr>
        </p:nvSpPr>
        <p:spPr>
          <a:xfrm>
            <a:off x="838200" y="1144588"/>
            <a:ext cx="10515600" cy="1325563"/>
          </a:xfrm>
        </p:spPr>
        <p:txBody>
          <a:bodyPr/>
          <a:lstStyle/>
          <a:p>
            <a:r>
              <a:rPr lang="en-IN" dirty="0" err="1">
                <a:solidFill>
                  <a:srgbClr val="FF0000"/>
                </a:solidFill>
                <a:latin typeface="Arial Black" panose="020B0A04020102020204" pitchFamily="34" charset="0"/>
              </a:rPr>
              <a:t>Contd</a:t>
            </a:r>
            <a:r>
              <a:rPr lang="en-IN" dirty="0">
                <a:solidFill>
                  <a:srgbClr val="FF0000"/>
                </a:solidFill>
                <a:latin typeface="Arial Black" panose="020B0A04020102020204" pitchFamily="34" charset="0"/>
              </a:rPr>
              <a:t>…</a:t>
            </a:r>
          </a:p>
        </p:txBody>
      </p:sp>
      <p:sp>
        <p:nvSpPr>
          <p:cNvPr id="3" name="Content Placeholder 2">
            <a:extLst>
              <a:ext uri="{FF2B5EF4-FFF2-40B4-BE49-F238E27FC236}">
                <a16:creationId xmlns:a16="http://schemas.microsoft.com/office/drawing/2014/main" id="{9C490758-CB81-4C23-92C5-D78BD823032C}"/>
              </a:ext>
            </a:extLst>
          </p:cNvPr>
          <p:cNvSpPr>
            <a:spLocks noGrp="1"/>
          </p:cNvSpPr>
          <p:nvPr>
            <p:ph idx="1"/>
          </p:nvPr>
        </p:nvSpPr>
        <p:spPr>
          <a:xfrm>
            <a:off x="838200" y="2212181"/>
            <a:ext cx="10515600" cy="4351338"/>
          </a:xfrm>
        </p:spPr>
        <p:txBody>
          <a:bodyPr>
            <a:normAutofit/>
          </a:bodyPr>
          <a:lstStyle/>
          <a:p>
            <a:pPr algn="just"/>
            <a:r>
              <a:rPr lang="en-IN" sz="3600" b="1" i="0" dirty="0">
                <a:solidFill>
                  <a:srgbClr val="212529"/>
                </a:solidFill>
                <a:effectLst/>
                <a:latin typeface="Times New Roman" panose="02020603050405020304" pitchFamily="18" charset="0"/>
                <a:cs typeface="Times New Roman" panose="02020603050405020304" pitchFamily="18" charset="0"/>
              </a:rPr>
              <a:t>Culture is the basic root of any community which gives them the ways of life. </a:t>
            </a:r>
          </a:p>
          <a:p>
            <a:pPr algn="just"/>
            <a:r>
              <a:rPr lang="en-IN" sz="3600" b="1" i="0" dirty="0">
                <a:solidFill>
                  <a:srgbClr val="212529"/>
                </a:solidFill>
                <a:effectLst/>
                <a:latin typeface="Times New Roman" panose="02020603050405020304" pitchFamily="18" charset="0"/>
                <a:cs typeface="Times New Roman" panose="02020603050405020304" pitchFamily="18" charset="0"/>
              </a:rPr>
              <a:t>The culture provides solution to the critical problem that is faced to community. </a:t>
            </a:r>
          </a:p>
          <a:p>
            <a:pPr algn="just"/>
            <a:r>
              <a:rPr lang="en-IN" sz="3600" b="1" i="0" dirty="0">
                <a:solidFill>
                  <a:srgbClr val="212529"/>
                </a:solidFill>
                <a:effectLst/>
                <a:latin typeface="Times New Roman" panose="02020603050405020304" pitchFamily="18" charset="0"/>
                <a:cs typeface="Times New Roman" panose="02020603050405020304" pitchFamily="18" charset="0"/>
              </a:rPr>
              <a:t>Culture teach us to think for the whole nation not individually, it provide the concept of family, nation etc.</a:t>
            </a:r>
            <a:endParaRPr lang="en-IN" sz="36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932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13D9483-EC12-4347-BC51-AABED62D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2EC5C-DEFF-4198-90CA-61AA193ED7CC}"/>
              </a:ext>
            </a:extLst>
          </p:cNvPr>
          <p:cNvSpPr>
            <a:spLocks noGrp="1"/>
          </p:cNvSpPr>
          <p:nvPr>
            <p:ph type="title"/>
          </p:nvPr>
        </p:nvSpPr>
        <p:spPr>
          <a:xfrm>
            <a:off x="838200" y="855455"/>
            <a:ext cx="10515600" cy="1325563"/>
          </a:xfrm>
        </p:spPr>
        <p:txBody>
          <a:bodyPr/>
          <a:lstStyle/>
          <a:p>
            <a:r>
              <a:rPr lang="en-IN" b="1" dirty="0">
                <a:solidFill>
                  <a:srgbClr val="FF0000"/>
                </a:solidFill>
                <a:latin typeface="Arial Black" panose="020B0A04020102020204" pitchFamily="34" charset="0"/>
              </a:rPr>
              <a:t>Conclusion</a:t>
            </a:r>
          </a:p>
        </p:txBody>
      </p:sp>
      <p:pic>
        <p:nvPicPr>
          <p:cNvPr id="5" name="Content Placeholder 4">
            <a:extLst>
              <a:ext uri="{FF2B5EF4-FFF2-40B4-BE49-F238E27FC236}">
                <a16:creationId xmlns:a16="http://schemas.microsoft.com/office/drawing/2014/main" id="{6A4DA191-436B-4398-B100-B77853B950E9}"/>
              </a:ext>
            </a:extLst>
          </p:cNvPr>
          <p:cNvPicPr>
            <a:picLocks noGrp="1" noChangeAspect="1"/>
          </p:cNvPicPr>
          <p:nvPr>
            <p:ph sz="half" idx="1"/>
          </p:nvPr>
        </p:nvPicPr>
        <p:blipFill>
          <a:blip r:embed="rId3"/>
          <a:stretch>
            <a:fillRect/>
          </a:stretch>
        </p:blipFill>
        <p:spPr>
          <a:xfrm>
            <a:off x="516835" y="1921565"/>
            <a:ext cx="5502966" cy="4611757"/>
          </a:xfrm>
          <a:prstGeom prst="rect">
            <a:avLst/>
          </a:prstGeom>
        </p:spPr>
      </p:pic>
      <p:sp>
        <p:nvSpPr>
          <p:cNvPr id="4" name="Content Placeholder 3">
            <a:extLst>
              <a:ext uri="{FF2B5EF4-FFF2-40B4-BE49-F238E27FC236}">
                <a16:creationId xmlns:a16="http://schemas.microsoft.com/office/drawing/2014/main" id="{54464120-32D8-4FAB-9A0F-938CDC3AC32B}"/>
              </a:ext>
            </a:extLst>
          </p:cNvPr>
          <p:cNvSpPr>
            <a:spLocks noGrp="1"/>
          </p:cNvSpPr>
          <p:nvPr>
            <p:ph sz="half" idx="2"/>
          </p:nvPr>
        </p:nvSpPr>
        <p:spPr/>
        <p:txBody>
          <a:bodyPr>
            <a:normAutofit lnSpcReduction="10000"/>
          </a:bodyPr>
          <a:lstStyle/>
          <a:p>
            <a:pPr algn="just"/>
            <a:r>
              <a:rPr lang="en-IN" b="1" dirty="0">
                <a:latin typeface="Times New Roman" panose="02020603050405020304" pitchFamily="18" charset="0"/>
                <a:cs typeface="Times New Roman" panose="02020603050405020304" pitchFamily="18" charset="0"/>
              </a:rPr>
              <a:t>With all this it can be concluded that </a:t>
            </a:r>
            <a:r>
              <a:rPr lang="en-IN" b="1" dirty="0">
                <a:solidFill>
                  <a:srgbClr val="212529"/>
                </a:solidFill>
                <a:latin typeface="Times New Roman" panose="02020603050405020304" pitchFamily="18" charset="0"/>
                <a:cs typeface="Times New Roman" panose="02020603050405020304" pitchFamily="18" charset="0"/>
              </a:rPr>
              <a:t>c</a:t>
            </a:r>
            <a:r>
              <a:rPr lang="en-IN" b="1" i="0" dirty="0">
                <a:solidFill>
                  <a:srgbClr val="212529"/>
                </a:solidFill>
                <a:effectLst/>
                <a:latin typeface="Times New Roman" panose="02020603050405020304" pitchFamily="18" charset="0"/>
                <a:cs typeface="Times New Roman" panose="02020603050405020304" pitchFamily="18" charset="0"/>
              </a:rPr>
              <a:t>ulture is the identity of a group of people living in specific place, they have their own sketch of life what the culture says they follow that. </a:t>
            </a:r>
          </a:p>
          <a:p>
            <a:pPr algn="just"/>
            <a:r>
              <a:rPr lang="en-IN" b="1" i="0" dirty="0">
                <a:solidFill>
                  <a:srgbClr val="212529"/>
                </a:solidFill>
                <a:effectLst/>
                <a:latin typeface="Times New Roman" panose="02020603050405020304" pitchFamily="18" charset="0"/>
                <a:cs typeface="Times New Roman" panose="02020603050405020304" pitchFamily="18" charset="0"/>
              </a:rPr>
              <a:t>We have seen that a lot of people do some specific thing they first thought about their culture, what my culture says on this occasion. </a:t>
            </a:r>
          </a:p>
          <a:p>
            <a:endParaRPr lang="en-IN" dirty="0"/>
          </a:p>
        </p:txBody>
      </p:sp>
    </p:spTree>
    <p:extLst>
      <p:ext uri="{BB962C8B-B14F-4D97-AF65-F5344CB8AC3E}">
        <p14:creationId xmlns:p14="http://schemas.microsoft.com/office/powerpoint/2010/main" val="4195136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13D9483-EC12-4347-BC51-AABED62D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2EC5C-DEFF-4198-90CA-61AA193ED7CC}"/>
              </a:ext>
            </a:extLst>
          </p:cNvPr>
          <p:cNvSpPr>
            <a:spLocks noGrp="1"/>
          </p:cNvSpPr>
          <p:nvPr>
            <p:ph type="title"/>
          </p:nvPr>
        </p:nvSpPr>
        <p:spPr>
          <a:xfrm>
            <a:off x="838200" y="974725"/>
            <a:ext cx="10515600" cy="1325563"/>
          </a:xfrm>
        </p:spPr>
        <p:txBody>
          <a:bodyPr/>
          <a:lstStyle/>
          <a:p>
            <a:r>
              <a:rPr lang="en-IN" b="1" dirty="0" err="1">
                <a:solidFill>
                  <a:srgbClr val="FF0000"/>
                </a:solidFill>
                <a:latin typeface="Arial Black" panose="020B0A04020102020204" pitchFamily="34" charset="0"/>
              </a:rPr>
              <a:t>Contd</a:t>
            </a:r>
            <a:r>
              <a:rPr lang="en-IN" b="1" dirty="0">
                <a:solidFill>
                  <a:srgbClr val="FF0000"/>
                </a:solidFill>
                <a:latin typeface="Arial Black" panose="020B0A04020102020204" pitchFamily="34" charset="0"/>
              </a:rPr>
              <a:t>….</a:t>
            </a:r>
          </a:p>
        </p:txBody>
      </p:sp>
      <p:sp>
        <p:nvSpPr>
          <p:cNvPr id="3" name="Content Placeholder 2">
            <a:extLst>
              <a:ext uri="{FF2B5EF4-FFF2-40B4-BE49-F238E27FC236}">
                <a16:creationId xmlns:a16="http://schemas.microsoft.com/office/drawing/2014/main" id="{9E4EF2F7-FB01-40B1-8566-5F978598D8EF}"/>
              </a:ext>
            </a:extLst>
          </p:cNvPr>
          <p:cNvSpPr>
            <a:spLocks noGrp="1"/>
          </p:cNvSpPr>
          <p:nvPr>
            <p:ph sz="half" idx="1"/>
          </p:nvPr>
        </p:nvSpPr>
        <p:spPr>
          <a:xfrm>
            <a:off x="838200" y="2027582"/>
            <a:ext cx="5181600" cy="4351337"/>
          </a:xfrm>
        </p:spPr>
        <p:txBody>
          <a:bodyPr>
            <a:normAutofit/>
          </a:bodyPr>
          <a:lstStyle/>
          <a:p>
            <a:pPr algn="just"/>
            <a:r>
              <a:rPr lang="en-IN" b="1" i="0" dirty="0">
                <a:solidFill>
                  <a:srgbClr val="212529"/>
                </a:solidFill>
                <a:effectLst/>
                <a:latin typeface="Times New Roman" panose="02020603050405020304" pitchFamily="18" charset="0"/>
                <a:cs typeface="Times New Roman" panose="02020603050405020304" pitchFamily="18" charset="0"/>
              </a:rPr>
              <a:t>Especially on the occasion of wedding, and some other celebrating days they follow strictly their culture. </a:t>
            </a:r>
          </a:p>
          <a:p>
            <a:pPr algn="just"/>
            <a:r>
              <a:rPr lang="en-IN" b="1" i="0" dirty="0">
                <a:solidFill>
                  <a:srgbClr val="212529"/>
                </a:solidFill>
                <a:effectLst/>
                <a:latin typeface="Times New Roman" panose="02020603050405020304" pitchFamily="18" charset="0"/>
                <a:cs typeface="Times New Roman" panose="02020603050405020304" pitchFamily="18" charset="0"/>
              </a:rPr>
              <a:t>Those who do not follow their culture or do some changes in that, they haven’t give any values to them because they are not following their religion.</a:t>
            </a:r>
            <a:endParaRPr lang="en-IN"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D1C2C1F4-538B-49F7-9D7A-0695E5212697}"/>
              </a:ext>
            </a:extLst>
          </p:cNvPr>
          <p:cNvPicPr>
            <a:picLocks noGrp="1" noChangeAspect="1"/>
          </p:cNvPicPr>
          <p:nvPr>
            <p:ph sz="half" idx="2"/>
          </p:nvPr>
        </p:nvPicPr>
        <p:blipFill>
          <a:blip r:embed="rId3"/>
          <a:stretch>
            <a:fillRect/>
          </a:stretch>
        </p:blipFill>
        <p:spPr>
          <a:xfrm>
            <a:off x="6172200" y="1208088"/>
            <a:ext cx="6019800" cy="5649912"/>
          </a:xfrm>
          <a:prstGeom prst="rect">
            <a:avLst/>
          </a:prstGeom>
        </p:spPr>
      </p:pic>
    </p:spTree>
    <p:extLst>
      <p:ext uri="{BB962C8B-B14F-4D97-AF65-F5344CB8AC3E}">
        <p14:creationId xmlns:p14="http://schemas.microsoft.com/office/powerpoint/2010/main" val="1924689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13D9483-EC12-4347-BC51-AABED62D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2EC5C-DEFF-4198-90CA-61AA193ED7CC}"/>
              </a:ext>
            </a:extLst>
          </p:cNvPr>
          <p:cNvSpPr>
            <a:spLocks noGrp="1"/>
          </p:cNvSpPr>
          <p:nvPr>
            <p:ph type="title"/>
          </p:nvPr>
        </p:nvSpPr>
        <p:spPr>
          <a:xfrm>
            <a:off x="838200" y="895212"/>
            <a:ext cx="10515600" cy="1325563"/>
          </a:xfrm>
        </p:spPr>
        <p:txBody>
          <a:bodyPr/>
          <a:lstStyle/>
          <a:p>
            <a:r>
              <a:rPr lang="en-IN" b="1" dirty="0" err="1">
                <a:solidFill>
                  <a:srgbClr val="FF0000"/>
                </a:solidFill>
                <a:latin typeface="Arial Black" panose="020B0A04020102020204" pitchFamily="34" charset="0"/>
              </a:rPr>
              <a:t>Contd</a:t>
            </a:r>
            <a:r>
              <a:rPr lang="en-IN" b="1" dirty="0">
                <a:solidFill>
                  <a:srgbClr val="FF0000"/>
                </a:solidFill>
                <a:latin typeface="Arial Black" panose="020B0A04020102020204" pitchFamily="34" charset="0"/>
              </a:rPr>
              <a:t>…</a:t>
            </a:r>
          </a:p>
        </p:txBody>
      </p:sp>
      <p:pic>
        <p:nvPicPr>
          <p:cNvPr id="5" name="Content Placeholder 4">
            <a:extLst>
              <a:ext uri="{FF2B5EF4-FFF2-40B4-BE49-F238E27FC236}">
                <a16:creationId xmlns:a16="http://schemas.microsoft.com/office/drawing/2014/main" id="{5C29CEE2-BD27-4C74-9364-77B0138FA235}"/>
              </a:ext>
            </a:extLst>
          </p:cNvPr>
          <p:cNvPicPr>
            <a:picLocks noGrp="1" noChangeAspect="1"/>
          </p:cNvPicPr>
          <p:nvPr>
            <p:ph sz="half" idx="1"/>
          </p:nvPr>
        </p:nvPicPr>
        <p:blipFill>
          <a:blip r:embed="rId3"/>
          <a:stretch>
            <a:fillRect/>
          </a:stretch>
        </p:blipFill>
        <p:spPr>
          <a:xfrm>
            <a:off x="838200" y="1987826"/>
            <a:ext cx="5181600" cy="4194026"/>
          </a:xfrm>
          <a:prstGeom prst="rect">
            <a:avLst/>
          </a:prstGeom>
        </p:spPr>
      </p:pic>
      <p:sp>
        <p:nvSpPr>
          <p:cNvPr id="4" name="Content Placeholder 3">
            <a:extLst>
              <a:ext uri="{FF2B5EF4-FFF2-40B4-BE49-F238E27FC236}">
                <a16:creationId xmlns:a16="http://schemas.microsoft.com/office/drawing/2014/main" id="{A37D435B-76BC-430D-B2D1-FFF1BD5CB25E}"/>
              </a:ext>
            </a:extLst>
          </p:cNvPr>
          <p:cNvSpPr>
            <a:spLocks noGrp="1"/>
          </p:cNvSpPr>
          <p:nvPr>
            <p:ph sz="half" idx="2"/>
          </p:nvPr>
        </p:nvSpPr>
        <p:spPr/>
        <p:txBody>
          <a:bodyPr>
            <a:normAutofit/>
          </a:bodyPr>
          <a:lstStyle/>
          <a:p>
            <a:pPr algn="just"/>
            <a:r>
              <a:rPr lang="en-IN" sz="3600" b="1" i="0" dirty="0">
                <a:effectLst/>
                <a:latin typeface="Times New Roman" panose="02020603050405020304" pitchFamily="18" charset="0"/>
                <a:cs typeface="Times New Roman" panose="02020603050405020304" pitchFamily="18" charset="0"/>
              </a:rPr>
              <a:t>Culture has great importance. </a:t>
            </a:r>
          </a:p>
          <a:p>
            <a:pPr algn="just"/>
            <a:r>
              <a:rPr lang="en-IN" sz="3600" b="1" i="0" dirty="0">
                <a:effectLst/>
                <a:latin typeface="Times New Roman" panose="02020603050405020304" pitchFamily="18" charset="0"/>
                <a:cs typeface="Times New Roman" panose="02020603050405020304" pitchFamily="18" charset="0"/>
              </a:rPr>
              <a:t>Culture is the identity of the nation, without culture the society is impossible. </a:t>
            </a:r>
          </a:p>
          <a:p>
            <a:pPr marL="0" indent="0" algn="just">
              <a:buNone/>
            </a:pPr>
            <a:endParaRPr lang="en-IN" sz="3600" b="1" i="0" dirty="0">
              <a:effectLst/>
              <a:latin typeface="Times New Roman" panose="02020603050405020304" pitchFamily="18" charset="0"/>
              <a:cs typeface="Times New Roman" panose="02020603050405020304" pitchFamily="18" charset="0"/>
            </a:endParaRPr>
          </a:p>
          <a:p>
            <a:endParaRPr lang="en-IN" sz="3600" dirty="0"/>
          </a:p>
        </p:txBody>
      </p:sp>
    </p:spTree>
    <p:extLst>
      <p:ext uri="{BB962C8B-B14F-4D97-AF65-F5344CB8AC3E}">
        <p14:creationId xmlns:p14="http://schemas.microsoft.com/office/powerpoint/2010/main" val="253002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713D9483-EC12-4347-BC51-AABED62DC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502EC5C-DEFF-4198-90CA-61AA193ED7CC}"/>
              </a:ext>
            </a:extLst>
          </p:cNvPr>
          <p:cNvSpPr>
            <a:spLocks noGrp="1"/>
          </p:cNvSpPr>
          <p:nvPr>
            <p:ph type="title"/>
          </p:nvPr>
        </p:nvSpPr>
        <p:spPr>
          <a:xfrm>
            <a:off x="838200" y="961473"/>
            <a:ext cx="10515600" cy="1325563"/>
          </a:xfrm>
        </p:spPr>
        <p:txBody>
          <a:bodyPr/>
          <a:lstStyle/>
          <a:p>
            <a:r>
              <a:rPr lang="en-IN" b="1" dirty="0" err="1">
                <a:solidFill>
                  <a:srgbClr val="FF0000"/>
                </a:solidFill>
                <a:latin typeface="Arial Black" panose="020B0A04020102020204" pitchFamily="34" charset="0"/>
              </a:rPr>
              <a:t>Contd</a:t>
            </a:r>
            <a:r>
              <a:rPr lang="en-IN" b="1" dirty="0">
                <a:solidFill>
                  <a:srgbClr val="FF0000"/>
                </a:solidFill>
                <a:latin typeface="Arial Black" panose="020B0A04020102020204" pitchFamily="34" charset="0"/>
              </a:rPr>
              <a:t>…</a:t>
            </a:r>
          </a:p>
        </p:txBody>
      </p:sp>
      <p:sp>
        <p:nvSpPr>
          <p:cNvPr id="3" name="Content Placeholder 2">
            <a:extLst>
              <a:ext uri="{FF2B5EF4-FFF2-40B4-BE49-F238E27FC236}">
                <a16:creationId xmlns:a16="http://schemas.microsoft.com/office/drawing/2014/main" id="{9E4EF2F7-FB01-40B1-8566-5F978598D8EF}"/>
              </a:ext>
            </a:extLst>
          </p:cNvPr>
          <p:cNvSpPr>
            <a:spLocks noGrp="1"/>
          </p:cNvSpPr>
          <p:nvPr>
            <p:ph idx="1"/>
          </p:nvPr>
        </p:nvSpPr>
        <p:spPr>
          <a:xfrm>
            <a:off x="556591" y="2080590"/>
            <a:ext cx="11635409" cy="4426227"/>
          </a:xfrm>
        </p:spPr>
        <p:txBody>
          <a:bodyPr>
            <a:normAutofit/>
          </a:bodyPr>
          <a:lstStyle/>
          <a:p>
            <a:pPr algn="just"/>
            <a:r>
              <a:rPr lang="en-IN" sz="3200" b="1" i="0" dirty="0">
                <a:effectLst/>
                <a:latin typeface="Times New Roman" panose="02020603050405020304" pitchFamily="18" charset="0"/>
                <a:cs typeface="Times New Roman" panose="02020603050405020304" pitchFamily="18" charset="0"/>
              </a:rPr>
              <a:t>An author says about the importance of culture that “culture is the set of transmitted and learned </a:t>
            </a:r>
            <a:r>
              <a:rPr lang="en-IN" sz="3200" b="1" i="0" dirty="0" err="1">
                <a:effectLst/>
                <a:latin typeface="Times New Roman" panose="02020603050405020304" pitchFamily="18" charset="0"/>
                <a:cs typeface="Times New Roman" panose="02020603050405020304" pitchFamily="18" charset="0"/>
              </a:rPr>
              <a:t>behavior</a:t>
            </a:r>
            <a:r>
              <a:rPr lang="en-IN" sz="3200" b="1" i="0" dirty="0">
                <a:effectLst/>
                <a:latin typeface="Times New Roman" panose="02020603050405020304" pitchFamily="18" charset="0"/>
                <a:cs typeface="Times New Roman" panose="02020603050405020304" pitchFamily="18" charset="0"/>
              </a:rPr>
              <a:t> patterns, beliefs, institutions and all other products of human work and thought that characterize the functioning of particular population, profession, organization or community”, so the only representative of the particular community or population is the culture.</a:t>
            </a:r>
          </a:p>
          <a:p>
            <a:pPr algn="just"/>
            <a:endParaRPr lang="en-IN" sz="3200" b="1"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0936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A05A8C73-3D7E-44C2-8477-D590D9750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44F6353-F230-4712-907F-24D38CD51858}"/>
              </a:ext>
            </a:extLst>
          </p:cNvPr>
          <p:cNvSpPr>
            <a:spLocks noGrp="1"/>
          </p:cNvSpPr>
          <p:nvPr>
            <p:ph type="title"/>
          </p:nvPr>
        </p:nvSpPr>
        <p:spPr>
          <a:xfrm>
            <a:off x="-2276062" y="1175544"/>
            <a:ext cx="10515600" cy="840823"/>
          </a:xfrm>
        </p:spPr>
        <p:txBody>
          <a:bodyPr/>
          <a:lstStyle/>
          <a:p>
            <a:pPr algn="ctr"/>
            <a:r>
              <a:rPr lang="en-IN" dirty="0">
                <a:solidFill>
                  <a:srgbClr val="FF0000"/>
                </a:solidFill>
                <a:latin typeface="Arial Black" panose="020B0A04020102020204" pitchFamily="34" charset="0"/>
              </a:rPr>
              <a:t>Introduction</a:t>
            </a:r>
          </a:p>
        </p:txBody>
      </p:sp>
      <p:sp>
        <p:nvSpPr>
          <p:cNvPr id="3" name="Content Placeholder 2">
            <a:extLst>
              <a:ext uri="{FF2B5EF4-FFF2-40B4-BE49-F238E27FC236}">
                <a16:creationId xmlns:a16="http://schemas.microsoft.com/office/drawing/2014/main" id="{C19A9419-AFB8-41D5-A236-A46B8E8D7275}"/>
              </a:ext>
            </a:extLst>
          </p:cNvPr>
          <p:cNvSpPr>
            <a:spLocks noGrp="1"/>
          </p:cNvSpPr>
          <p:nvPr>
            <p:ph sz="half" idx="1"/>
          </p:nvPr>
        </p:nvSpPr>
        <p:spPr>
          <a:xfrm>
            <a:off x="838200" y="2016367"/>
            <a:ext cx="5181600" cy="4639711"/>
          </a:xfrm>
        </p:spPr>
        <p:txBody>
          <a:bodyPr>
            <a:normAutofit/>
          </a:bodyPr>
          <a:lstStyle/>
          <a:p>
            <a:pPr algn="just"/>
            <a:r>
              <a:rPr lang="en-IN" b="1" i="0" dirty="0">
                <a:solidFill>
                  <a:srgbClr val="212529"/>
                </a:solidFill>
                <a:effectLst/>
                <a:latin typeface="Times New Roman" panose="02020603050405020304" pitchFamily="18" charset="0"/>
                <a:cs typeface="Times New Roman" panose="02020603050405020304" pitchFamily="18" charset="0"/>
              </a:rPr>
              <a:t>Culture is the characteristic of group of people defined by everything such as language, religion, lifestyle etc. </a:t>
            </a:r>
          </a:p>
          <a:p>
            <a:pPr algn="just"/>
            <a:r>
              <a:rPr lang="en-IN" b="1" i="0" dirty="0">
                <a:solidFill>
                  <a:srgbClr val="212529"/>
                </a:solidFill>
                <a:effectLst/>
                <a:latin typeface="Times New Roman" panose="02020603050405020304" pitchFamily="18" charset="0"/>
                <a:cs typeface="Times New Roman" panose="02020603050405020304" pitchFamily="18" charset="0"/>
              </a:rPr>
              <a:t>Different people in different societies have different culture but they also have some similarities. </a:t>
            </a:r>
          </a:p>
          <a:p>
            <a:pPr algn="just"/>
            <a:r>
              <a:rPr lang="en-IN" b="1" i="0" dirty="0">
                <a:solidFill>
                  <a:srgbClr val="212529"/>
                </a:solidFill>
                <a:effectLst/>
                <a:latin typeface="Times New Roman" panose="02020603050405020304" pitchFamily="18" charset="0"/>
                <a:cs typeface="Times New Roman" panose="02020603050405020304" pitchFamily="18" charset="0"/>
              </a:rPr>
              <a:t>The culture varies in different things such as clothes, foods, religion and many others.</a:t>
            </a:r>
            <a:endParaRPr lang="en-IN"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1978939A-10F6-444A-8E6B-C73E178979D2}"/>
              </a:ext>
            </a:extLst>
          </p:cNvPr>
          <p:cNvPicPr>
            <a:picLocks noGrp="1" noChangeAspect="1"/>
          </p:cNvPicPr>
          <p:nvPr>
            <p:ph sz="half" idx="2"/>
          </p:nvPr>
        </p:nvPicPr>
        <p:blipFill>
          <a:blip r:embed="rId3"/>
          <a:stretch>
            <a:fillRect/>
          </a:stretch>
        </p:blipFill>
        <p:spPr>
          <a:xfrm>
            <a:off x="6394976" y="1536700"/>
            <a:ext cx="4736048" cy="4640263"/>
          </a:xfrm>
          <a:prstGeom prst="rect">
            <a:avLst/>
          </a:prstGeom>
        </p:spPr>
      </p:pic>
    </p:spTree>
    <p:extLst>
      <p:ext uri="{BB962C8B-B14F-4D97-AF65-F5344CB8AC3E}">
        <p14:creationId xmlns:p14="http://schemas.microsoft.com/office/powerpoint/2010/main" val="701575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9453B609-2737-4F3D-90AC-9DA4F1EDB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B9DBF232-E3CC-49B5-A918-ACC54C0B6CD7}"/>
              </a:ext>
            </a:extLst>
          </p:cNvPr>
          <p:cNvPicPr>
            <a:picLocks noGrp="1" noChangeAspect="1"/>
          </p:cNvPicPr>
          <p:nvPr>
            <p:ph sz="half" idx="4294967295"/>
          </p:nvPr>
        </p:nvPicPr>
        <p:blipFill>
          <a:blip r:embed="rId3"/>
          <a:stretch>
            <a:fillRect/>
          </a:stretch>
        </p:blipFill>
        <p:spPr>
          <a:xfrm>
            <a:off x="0" y="1252025"/>
            <a:ext cx="6203852" cy="5605975"/>
          </a:xfrm>
          <a:prstGeom prst="rect">
            <a:avLst/>
          </a:prstGeom>
        </p:spPr>
      </p:pic>
      <p:pic>
        <p:nvPicPr>
          <p:cNvPr id="8" name="Content Placeholder 7">
            <a:extLst>
              <a:ext uri="{FF2B5EF4-FFF2-40B4-BE49-F238E27FC236}">
                <a16:creationId xmlns:a16="http://schemas.microsoft.com/office/drawing/2014/main" id="{D11FC37F-2240-4B38-99E1-9D862A52A883}"/>
              </a:ext>
            </a:extLst>
          </p:cNvPr>
          <p:cNvPicPr>
            <a:picLocks noGrp="1" noChangeAspect="1"/>
          </p:cNvPicPr>
          <p:nvPr>
            <p:ph sz="half" idx="4294967295"/>
          </p:nvPr>
        </p:nvPicPr>
        <p:blipFill>
          <a:blip r:embed="rId4"/>
          <a:stretch>
            <a:fillRect/>
          </a:stretch>
        </p:blipFill>
        <p:spPr>
          <a:xfrm>
            <a:off x="6203852" y="1252025"/>
            <a:ext cx="5988149" cy="5605975"/>
          </a:xfrm>
          <a:prstGeom prst="rect">
            <a:avLst/>
          </a:prstGeom>
        </p:spPr>
      </p:pic>
    </p:spTree>
    <p:extLst>
      <p:ext uri="{BB962C8B-B14F-4D97-AF65-F5344CB8AC3E}">
        <p14:creationId xmlns:p14="http://schemas.microsoft.com/office/powerpoint/2010/main" val="1498500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C036D24A-AD30-4D35-956B-A2D36E0B4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D5687C-23A2-443D-BC70-3655943E16C2}"/>
              </a:ext>
            </a:extLst>
          </p:cNvPr>
          <p:cNvSpPr>
            <a:spLocks noGrp="1"/>
          </p:cNvSpPr>
          <p:nvPr>
            <p:ph type="title"/>
          </p:nvPr>
        </p:nvSpPr>
        <p:spPr>
          <a:xfrm>
            <a:off x="838200" y="908464"/>
            <a:ext cx="10515600" cy="1325563"/>
          </a:xfrm>
        </p:spPr>
        <p:txBody>
          <a:bodyPr>
            <a:normAutofit/>
          </a:bodyPr>
          <a:lstStyle/>
          <a:p>
            <a:r>
              <a:rPr lang="en-IN" sz="4800" dirty="0" err="1">
                <a:solidFill>
                  <a:srgbClr val="FF0000"/>
                </a:solidFill>
                <a:latin typeface="Arial Black" panose="020B0A04020102020204" pitchFamily="34" charset="0"/>
              </a:rPr>
              <a:t>Contd</a:t>
            </a:r>
            <a:r>
              <a:rPr lang="en-IN" sz="4800" dirty="0">
                <a:solidFill>
                  <a:srgbClr val="FF0000"/>
                </a:solidFill>
                <a:latin typeface="Arial Black" panose="020B0A04020102020204" pitchFamily="34" charset="0"/>
              </a:rPr>
              <a:t>…</a:t>
            </a:r>
          </a:p>
        </p:txBody>
      </p:sp>
      <p:sp>
        <p:nvSpPr>
          <p:cNvPr id="3" name="Content Placeholder 2">
            <a:extLst>
              <a:ext uri="{FF2B5EF4-FFF2-40B4-BE49-F238E27FC236}">
                <a16:creationId xmlns:a16="http://schemas.microsoft.com/office/drawing/2014/main" id="{5600F7E2-D5B1-49C9-A952-ECF5745B45A7}"/>
              </a:ext>
            </a:extLst>
          </p:cNvPr>
          <p:cNvSpPr>
            <a:spLocks noGrp="1"/>
          </p:cNvSpPr>
          <p:nvPr>
            <p:ph sz="half" idx="1"/>
          </p:nvPr>
        </p:nvSpPr>
        <p:spPr>
          <a:xfrm>
            <a:off x="838200" y="2077417"/>
            <a:ext cx="5880652" cy="4559955"/>
          </a:xfrm>
        </p:spPr>
        <p:txBody>
          <a:bodyPr>
            <a:normAutofit/>
          </a:bodyPr>
          <a:lstStyle/>
          <a:p>
            <a:pPr algn="just"/>
            <a:r>
              <a:rPr lang="en-IN" sz="3600" b="1" dirty="0">
                <a:latin typeface="Times New Roman" panose="02020603050405020304" pitchFamily="18" charset="0"/>
                <a:cs typeface="Times New Roman" panose="02020603050405020304" pitchFamily="18" charset="0"/>
              </a:rPr>
              <a:t>The origin of the Latin word </a:t>
            </a:r>
            <a:r>
              <a:rPr lang="en-IN" sz="3600" b="1" dirty="0" err="1">
                <a:latin typeface="Times New Roman" panose="02020603050405020304" pitchFamily="18" charset="0"/>
                <a:cs typeface="Times New Roman" panose="02020603050405020304" pitchFamily="18" charset="0"/>
              </a:rPr>
              <a:t>cultura</a:t>
            </a:r>
            <a:r>
              <a:rPr lang="en-IN" sz="3600" b="1" dirty="0">
                <a:latin typeface="Times New Roman" panose="02020603050405020304" pitchFamily="18" charset="0"/>
                <a:cs typeface="Times New Roman" panose="02020603050405020304" pitchFamily="18" charset="0"/>
              </a:rPr>
              <a:t> is clear. </a:t>
            </a:r>
          </a:p>
          <a:p>
            <a:pPr algn="just"/>
            <a:r>
              <a:rPr lang="en-IN" sz="3600" b="1" dirty="0">
                <a:latin typeface="Times New Roman" panose="02020603050405020304" pitchFamily="18" charset="0"/>
                <a:cs typeface="Times New Roman" panose="02020603050405020304" pitchFamily="18" charset="0"/>
              </a:rPr>
              <a:t>It is a derivative of the verb </a:t>
            </a:r>
            <a:r>
              <a:rPr lang="en-IN" sz="3600" b="1" dirty="0" err="1">
                <a:latin typeface="Times New Roman" panose="02020603050405020304" pitchFamily="18" charset="0"/>
                <a:cs typeface="Times New Roman" panose="02020603050405020304" pitchFamily="18" charset="0"/>
              </a:rPr>
              <a:t>colo</a:t>
            </a:r>
            <a:r>
              <a:rPr lang="en-IN" sz="3600" b="1" dirty="0">
                <a:latin typeface="Times New Roman" panose="02020603050405020304" pitchFamily="18" charset="0"/>
                <a:cs typeface="Times New Roman" panose="02020603050405020304" pitchFamily="18" charset="0"/>
              </a:rPr>
              <a:t> (infinitive </a:t>
            </a:r>
            <a:r>
              <a:rPr lang="en-IN" sz="3600" b="1" dirty="0" err="1">
                <a:latin typeface="Times New Roman" panose="02020603050405020304" pitchFamily="18" charset="0"/>
                <a:cs typeface="Times New Roman" panose="02020603050405020304" pitchFamily="18" charset="0"/>
              </a:rPr>
              <a:t>colere</a:t>
            </a:r>
            <a:r>
              <a:rPr lang="en-IN" sz="3600" b="1" dirty="0">
                <a:latin typeface="Times New Roman" panose="02020603050405020304" pitchFamily="18" charset="0"/>
                <a:cs typeface="Times New Roman" panose="02020603050405020304" pitchFamily="18" charset="0"/>
              </a:rPr>
              <a:t>),meaning “to tend,” “to cultivate,” and “to till,” among other things. </a:t>
            </a:r>
          </a:p>
        </p:txBody>
      </p:sp>
      <p:pic>
        <p:nvPicPr>
          <p:cNvPr id="5" name="Content Placeholder 4">
            <a:extLst>
              <a:ext uri="{FF2B5EF4-FFF2-40B4-BE49-F238E27FC236}">
                <a16:creationId xmlns:a16="http://schemas.microsoft.com/office/drawing/2014/main" id="{14CB942C-5A85-4A59-87C7-E66BDBE92B4E}"/>
              </a:ext>
            </a:extLst>
          </p:cNvPr>
          <p:cNvPicPr>
            <a:picLocks noGrp="1" noChangeAspect="1"/>
          </p:cNvPicPr>
          <p:nvPr>
            <p:ph sz="half" idx="2"/>
          </p:nvPr>
        </p:nvPicPr>
        <p:blipFill>
          <a:blip r:embed="rId3"/>
          <a:stretch>
            <a:fillRect/>
          </a:stretch>
        </p:blipFill>
        <p:spPr>
          <a:xfrm>
            <a:off x="6997148" y="2077417"/>
            <a:ext cx="4916556" cy="4349887"/>
          </a:xfrm>
          <a:prstGeom prst="rect">
            <a:avLst/>
          </a:prstGeom>
        </p:spPr>
      </p:pic>
    </p:spTree>
    <p:extLst>
      <p:ext uri="{BB962C8B-B14F-4D97-AF65-F5344CB8AC3E}">
        <p14:creationId xmlns:p14="http://schemas.microsoft.com/office/powerpoint/2010/main" val="82109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C036D24A-AD30-4D35-956B-A2D36E0B4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D5687C-23A2-443D-BC70-3655943E16C2}"/>
              </a:ext>
            </a:extLst>
          </p:cNvPr>
          <p:cNvSpPr>
            <a:spLocks noGrp="1"/>
          </p:cNvSpPr>
          <p:nvPr>
            <p:ph type="title"/>
          </p:nvPr>
        </p:nvSpPr>
        <p:spPr>
          <a:xfrm>
            <a:off x="838200" y="908464"/>
            <a:ext cx="10515600" cy="1325563"/>
          </a:xfrm>
        </p:spPr>
        <p:txBody>
          <a:bodyPr/>
          <a:lstStyle/>
          <a:p>
            <a:pPr algn="ctr"/>
            <a:r>
              <a:rPr lang="en-IN" dirty="0">
                <a:solidFill>
                  <a:srgbClr val="FF0000"/>
                </a:solidFill>
                <a:latin typeface="Arial Black" panose="020B0A04020102020204" pitchFamily="34" charset="0"/>
              </a:rPr>
              <a:t>Meaning and concept of Culture</a:t>
            </a:r>
          </a:p>
        </p:txBody>
      </p:sp>
      <p:sp>
        <p:nvSpPr>
          <p:cNvPr id="3" name="Content Placeholder 2">
            <a:extLst>
              <a:ext uri="{FF2B5EF4-FFF2-40B4-BE49-F238E27FC236}">
                <a16:creationId xmlns:a16="http://schemas.microsoft.com/office/drawing/2014/main" id="{5600F7E2-D5B1-49C9-A952-ECF5745B45A7}"/>
              </a:ext>
            </a:extLst>
          </p:cNvPr>
          <p:cNvSpPr>
            <a:spLocks noGrp="1"/>
          </p:cNvSpPr>
          <p:nvPr>
            <p:ph sz="half" idx="1"/>
          </p:nvPr>
        </p:nvSpPr>
        <p:spPr>
          <a:xfrm>
            <a:off x="838199" y="2286034"/>
            <a:ext cx="6291469" cy="4351338"/>
          </a:xfrm>
        </p:spPr>
        <p:txBody>
          <a:bodyPr>
            <a:normAutofit/>
          </a:bodyPr>
          <a:lstStyle/>
          <a:p>
            <a:pPr algn="just"/>
            <a:r>
              <a:rPr lang="en-IN" sz="3600" b="1" dirty="0">
                <a:latin typeface="Times New Roman" panose="02020603050405020304" pitchFamily="18" charset="0"/>
                <a:cs typeface="Times New Roman" panose="02020603050405020304" pitchFamily="18" charset="0"/>
              </a:rPr>
              <a:t>It can take objects such as ager, hence </a:t>
            </a:r>
            <a:r>
              <a:rPr lang="en-IN" sz="3600" b="1" dirty="0" err="1">
                <a:latin typeface="Times New Roman" panose="02020603050405020304" pitchFamily="18" charset="0"/>
                <a:cs typeface="Times New Roman" panose="02020603050405020304" pitchFamily="18" charset="0"/>
              </a:rPr>
              <a:t>agricultura</a:t>
            </a:r>
            <a:r>
              <a:rPr lang="en-IN" sz="3600" b="1" dirty="0">
                <a:latin typeface="Times New Roman" panose="02020603050405020304" pitchFamily="18" charset="0"/>
                <a:cs typeface="Times New Roman" panose="02020603050405020304" pitchFamily="18" charset="0"/>
              </a:rPr>
              <a:t>, whose literal meaning is “field tilling.” Another possible object of the verb </a:t>
            </a:r>
            <a:r>
              <a:rPr lang="en-IN" sz="3600" b="1" dirty="0" err="1">
                <a:latin typeface="Times New Roman" panose="02020603050405020304" pitchFamily="18" charset="0"/>
                <a:cs typeface="Times New Roman" panose="02020603050405020304" pitchFamily="18" charset="0"/>
              </a:rPr>
              <a:t>colo</a:t>
            </a:r>
            <a:r>
              <a:rPr lang="en-IN" sz="3600" b="1" dirty="0">
                <a:latin typeface="Times New Roman" panose="02020603050405020304" pitchFamily="18" charset="0"/>
                <a:cs typeface="Times New Roman" panose="02020603050405020304" pitchFamily="18" charset="0"/>
              </a:rPr>
              <a:t> is animus (“character”). </a:t>
            </a:r>
          </a:p>
        </p:txBody>
      </p:sp>
      <p:pic>
        <p:nvPicPr>
          <p:cNvPr id="5" name="Content Placeholder 4">
            <a:extLst>
              <a:ext uri="{FF2B5EF4-FFF2-40B4-BE49-F238E27FC236}">
                <a16:creationId xmlns:a16="http://schemas.microsoft.com/office/drawing/2014/main" id="{AD843012-98C3-405E-AF1D-C088020E9719}"/>
              </a:ext>
            </a:extLst>
          </p:cNvPr>
          <p:cNvPicPr>
            <a:picLocks noGrp="1" noChangeAspect="1"/>
          </p:cNvPicPr>
          <p:nvPr>
            <p:ph sz="half" idx="2"/>
          </p:nvPr>
        </p:nvPicPr>
        <p:blipFill>
          <a:blip r:embed="rId3"/>
          <a:stretch>
            <a:fillRect/>
          </a:stretch>
        </p:blipFill>
        <p:spPr>
          <a:xfrm>
            <a:off x="7275444" y="2234027"/>
            <a:ext cx="4532244" cy="4087260"/>
          </a:xfrm>
          <a:prstGeom prst="rect">
            <a:avLst/>
          </a:prstGeom>
        </p:spPr>
      </p:pic>
    </p:spTree>
    <p:extLst>
      <p:ext uri="{BB962C8B-B14F-4D97-AF65-F5344CB8AC3E}">
        <p14:creationId xmlns:p14="http://schemas.microsoft.com/office/powerpoint/2010/main" val="2146332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068DAC-E440-4A0D-8DBD-F5F6E5516796}"/>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DA5504-377B-4500-BD50-3720AAF80D61}"/>
              </a:ext>
            </a:extLst>
          </p:cNvPr>
          <p:cNvSpPr>
            <a:spLocks noGrp="1"/>
          </p:cNvSpPr>
          <p:nvPr>
            <p:ph type="title"/>
          </p:nvPr>
        </p:nvSpPr>
        <p:spPr>
          <a:xfrm>
            <a:off x="914400" y="895212"/>
            <a:ext cx="10515600" cy="1325563"/>
          </a:xfrm>
        </p:spPr>
        <p:txBody>
          <a:bodyPr/>
          <a:lstStyle/>
          <a:p>
            <a:r>
              <a:rPr lang="en-IN" dirty="0">
                <a:solidFill>
                  <a:srgbClr val="FF0000"/>
                </a:solidFill>
                <a:latin typeface="Arial Black" panose="020B0A04020102020204" pitchFamily="34" charset="0"/>
              </a:rPr>
              <a:t>Contd...</a:t>
            </a:r>
          </a:p>
        </p:txBody>
      </p:sp>
      <p:sp>
        <p:nvSpPr>
          <p:cNvPr id="3" name="Content Placeholder 2">
            <a:extLst>
              <a:ext uri="{FF2B5EF4-FFF2-40B4-BE49-F238E27FC236}">
                <a16:creationId xmlns:a16="http://schemas.microsoft.com/office/drawing/2014/main" id="{42F2CD48-B3EB-4648-892A-4A0AF5BCAAE1}"/>
              </a:ext>
            </a:extLst>
          </p:cNvPr>
          <p:cNvSpPr>
            <a:spLocks noGrp="1"/>
          </p:cNvSpPr>
          <p:nvPr>
            <p:ph sz="half" idx="1"/>
          </p:nvPr>
        </p:nvSpPr>
        <p:spPr>
          <a:xfrm>
            <a:off x="838199" y="1974574"/>
            <a:ext cx="5628861" cy="4597539"/>
          </a:xfrm>
        </p:spPr>
        <p:txBody>
          <a:bodyPr>
            <a:normAutofit/>
          </a:bodyPr>
          <a:lstStyle/>
          <a:p>
            <a:pPr algn="just"/>
            <a:r>
              <a:rPr lang="en-IN" sz="3600" b="1" dirty="0">
                <a:latin typeface="Times New Roman" panose="02020603050405020304" pitchFamily="18" charset="0"/>
                <a:cs typeface="Times New Roman" panose="02020603050405020304" pitchFamily="18" charset="0"/>
              </a:rPr>
              <a:t>In that case, the expression would refer to the cultivation of the human character. </a:t>
            </a:r>
          </a:p>
          <a:p>
            <a:pPr algn="just"/>
            <a:r>
              <a:rPr lang="en-IN" sz="3600" b="1" dirty="0">
                <a:latin typeface="Times New Roman" panose="02020603050405020304" pitchFamily="18" charset="0"/>
                <a:cs typeface="Times New Roman" panose="02020603050405020304" pitchFamily="18" charset="0"/>
              </a:rPr>
              <a:t>Consequently, the Latin noun </a:t>
            </a:r>
            <a:r>
              <a:rPr lang="en-IN" sz="3600" b="1" dirty="0" err="1">
                <a:latin typeface="Times New Roman" panose="02020603050405020304" pitchFamily="18" charset="0"/>
                <a:cs typeface="Times New Roman" panose="02020603050405020304" pitchFamily="18" charset="0"/>
              </a:rPr>
              <a:t>cultura</a:t>
            </a:r>
            <a:r>
              <a:rPr lang="en-IN" sz="3600" b="1" dirty="0">
                <a:latin typeface="Times New Roman" panose="02020603050405020304" pitchFamily="18" charset="0"/>
                <a:cs typeface="Times New Roman" panose="02020603050405020304" pitchFamily="18" charset="0"/>
              </a:rPr>
              <a:t> can be associated with education and refinement. </a:t>
            </a:r>
          </a:p>
          <a:p>
            <a:pPr algn="just"/>
            <a:endParaRPr lang="en-IN" sz="3600" b="1"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78ED483A-7626-494B-AAB3-C1C319BC435C}"/>
              </a:ext>
            </a:extLst>
          </p:cNvPr>
          <p:cNvPicPr>
            <a:picLocks noGrp="1" noChangeAspect="1"/>
          </p:cNvPicPr>
          <p:nvPr>
            <p:ph sz="half" idx="2"/>
          </p:nvPr>
        </p:nvPicPr>
        <p:blipFill>
          <a:blip r:embed="rId3"/>
          <a:stretch>
            <a:fillRect/>
          </a:stretch>
        </p:blipFill>
        <p:spPr>
          <a:xfrm>
            <a:off x="6587331" y="1844536"/>
            <a:ext cx="5074582" cy="4597539"/>
          </a:xfrm>
          <a:prstGeom prst="rect">
            <a:avLst/>
          </a:prstGeom>
        </p:spPr>
      </p:pic>
    </p:spTree>
    <p:extLst>
      <p:ext uri="{BB962C8B-B14F-4D97-AF65-F5344CB8AC3E}">
        <p14:creationId xmlns:p14="http://schemas.microsoft.com/office/powerpoint/2010/main" val="2111048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836759F5-147A-4136-9B9E-8921FE903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95F62A-D348-463A-923B-8EDE28A25A86}"/>
              </a:ext>
            </a:extLst>
          </p:cNvPr>
          <p:cNvSpPr>
            <a:spLocks noGrp="1"/>
          </p:cNvSpPr>
          <p:nvPr>
            <p:ph type="title"/>
          </p:nvPr>
        </p:nvSpPr>
        <p:spPr>
          <a:xfrm>
            <a:off x="838200" y="934969"/>
            <a:ext cx="10515600" cy="1325563"/>
          </a:xfrm>
        </p:spPr>
        <p:txBody>
          <a:bodyPr/>
          <a:lstStyle/>
          <a:p>
            <a:pPr algn="ctr"/>
            <a:r>
              <a:rPr lang="en-IN" dirty="0">
                <a:solidFill>
                  <a:srgbClr val="FF0000"/>
                </a:solidFill>
                <a:latin typeface="Arial Black" panose="020B0A04020102020204" pitchFamily="34" charset="0"/>
              </a:rPr>
              <a:t>Definition of Culture</a:t>
            </a:r>
          </a:p>
        </p:txBody>
      </p:sp>
      <p:sp>
        <p:nvSpPr>
          <p:cNvPr id="3" name="Content Placeholder 2">
            <a:extLst>
              <a:ext uri="{FF2B5EF4-FFF2-40B4-BE49-F238E27FC236}">
                <a16:creationId xmlns:a16="http://schemas.microsoft.com/office/drawing/2014/main" id="{4D41B1EA-5063-43E9-A54B-BF4B225BDED2}"/>
              </a:ext>
            </a:extLst>
          </p:cNvPr>
          <p:cNvSpPr>
            <a:spLocks noGrp="1"/>
          </p:cNvSpPr>
          <p:nvPr>
            <p:ph idx="1"/>
          </p:nvPr>
        </p:nvSpPr>
        <p:spPr>
          <a:xfrm>
            <a:off x="838200" y="2039041"/>
            <a:ext cx="10515600" cy="4351338"/>
          </a:xfrm>
        </p:spPr>
        <p:txBody>
          <a:bodyPr>
            <a:normAutofit/>
          </a:bodyPr>
          <a:lstStyle/>
          <a:p>
            <a:pPr algn="just"/>
            <a:r>
              <a:rPr lang="en-IN" sz="3200" b="1" dirty="0">
                <a:latin typeface="Times New Roman" panose="02020603050405020304" pitchFamily="18" charset="0"/>
                <a:cs typeface="Times New Roman" panose="02020603050405020304" pitchFamily="18" charset="0"/>
              </a:rPr>
              <a:t>Culture is shared mental software, “the collective programming of the mind that distinguishes the members of one group or category of people from another” </a:t>
            </a:r>
          </a:p>
          <a:p>
            <a:pPr algn="just"/>
            <a:r>
              <a:rPr lang="en-IN" sz="3200" b="1" i="0" dirty="0">
                <a:effectLst/>
                <a:latin typeface="Times New Roman" panose="02020603050405020304" pitchFamily="18" charset="0"/>
                <a:cs typeface="Times New Roman" panose="02020603050405020304" pitchFamily="18" charset="0"/>
              </a:rPr>
              <a:t>Culture is a term that refers to a large and diverse set of mostly intangible aspects of social life.</a:t>
            </a:r>
          </a:p>
        </p:txBody>
      </p:sp>
      <p:pic>
        <p:nvPicPr>
          <p:cNvPr id="4" name="Picture 3">
            <a:extLst>
              <a:ext uri="{FF2B5EF4-FFF2-40B4-BE49-F238E27FC236}">
                <a16:creationId xmlns:a16="http://schemas.microsoft.com/office/drawing/2014/main" id="{5F4997AB-E053-43BE-BBF9-700702745074}"/>
              </a:ext>
            </a:extLst>
          </p:cNvPr>
          <p:cNvPicPr>
            <a:picLocks noChangeAspect="1"/>
          </p:cNvPicPr>
          <p:nvPr/>
        </p:nvPicPr>
        <p:blipFill>
          <a:blip r:embed="rId3"/>
          <a:stretch>
            <a:fillRect/>
          </a:stretch>
        </p:blipFill>
        <p:spPr>
          <a:xfrm>
            <a:off x="0" y="4597469"/>
            <a:ext cx="12192000" cy="2412931"/>
          </a:xfrm>
          <a:prstGeom prst="rect">
            <a:avLst/>
          </a:prstGeom>
        </p:spPr>
      </p:pic>
    </p:spTree>
    <p:extLst>
      <p:ext uri="{BB962C8B-B14F-4D97-AF65-F5344CB8AC3E}">
        <p14:creationId xmlns:p14="http://schemas.microsoft.com/office/powerpoint/2010/main" val="60693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ree PowerPoint Templates: Batik Powerpoint Background Background Ppt, Background Vintage, Free Powerpoint Templates Download, Ppt Free, Free Cloud, Pastel Watercolor, Vector Photo, Infographic Templates, Crochet Blanket Patterns">
            <a:extLst>
              <a:ext uri="{FF2B5EF4-FFF2-40B4-BE49-F238E27FC236}">
                <a16:creationId xmlns:a16="http://schemas.microsoft.com/office/drawing/2014/main" id="{C036D24A-AD30-4D35-956B-A2D36E0B4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D5687C-23A2-443D-BC70-3655943E16C2}"/>
              </a:ext>
            </a:extLst>
          </p:cNvPr>
          <p:cNvSpPr>
            <a:spLocks noGrp="1"/>
          </p:cNvSpPr>
          <p:nvPr>
            <p:ph type="title"/>
          </p:nvPr>
        </p:nvSpPr>
        <p:spPr>
          <a:xfrm>
            <a:off x="838200" y="908464"/>
            <a:ext cx="10515600" cy="1325563"/>
          </a:xfrm>
        </p:spPr>
        <p:txBody>
          <a:bodyPr/>
          <a:lstStyle/>
          <a:p>
            <a:r>
              <a:rPr lang="en-IN" dirty="0" err="1">
                <a:solidFill>
                  <a:srgbClr val="FF0000"/>
                </a:solidFill>
                <a:latin typeface="Arial Black" panose="020B0A04020102020204" pitchFamily="34" charset="0"/>
              </a:rPr>
              <a:t>Contd</a:t>
            </a:r>
            <a:r>
              <a:rPr lang="en-IN" dirty="0">
                <a:solidFill>
                  <a:srgbClr val="FF0000"/>
                </a:solidFill>
                <a:latin typeface="Arial Black" panose="020B0A04020102020204" pitchFamily="34" charset="0"/>
              </a:rPr>
              <a:t>….</a:t>
            </a:r>
          </a:p>
        </p:txBody>
      </p:sp>
      <p:pic>
        <p:nvPicPr>
          <p:cNvPr id="6" name="Content Placeholder 5">
            <a:extLst>
              <a:ext uri="{FF2B5EF4-FFF2-40B4-BE49-F238E27FC236}">
                <a16:creationId xmlns:a16="http://schemas.microsoft.com/office/drawing/2014/main" id="{24EAB267-122C-42E3-AA07-2E4074BB3191}"/>
              </a:ext>
            </a:extLst>
          </p:cNvPr>
          <p:cNvPicPr>
            <a:picLocks noGrp="1" noChangeAspect="1"/>
          </p:cNvPicPr>
          <p:nvPr>
            <p:ph sz="half" idx="1"/>
          </p:nvPr>
        </p:nvPicPr>
        <p:blipFill>
          <a:blip r:embed="rId3"/>
          <a:stretch>
            <a:fillRect/>
          </a:stretch>
        </p:blipFill>
        <p:spPr>
          <a:xfrm>
            <a:off x="838200" y="2234027"/>
            <a:ext cx="5181600" cy="4194727"/>
          </a:xfrm>
          <a:prstGeom prst="rect">
            <a:avLst/>
          </a:prstGeom>
        </p:spPr>
      </p:pic>
      <p:sp>
        <p:nvSpPr>
          <p:cNvPr id="4" name="Content Placeholder 3">
            <a:extLst>
              <a:ext uri="{FF2B5EF4-FFF2-40B4-BE49-F238E27FC236}">
                <a16:creationId xmlns:a16="http://schemas.microsoft.com/office/drawing/2014/main" id="{A27A04C5-25EE-4BD2-983A-43BC315BA709}"/>
              </a:ext>
            </a:extLst>
          </p:cNvPr>
          <p:cNvSpPr>
            <a:spLocks noGrp="1"/>
          </p:cNvSpPr>
          <p:nvPr>
            <p:ph sz="half" idx="2"/>
          </p:nvPr>
        </p:nvSpPr>
        <p:spPr>
          <a:xfrm>
            <a:off x="6172200" y="2077417"/>
            <a:ext cx="5181600" cy="4351338"/>
          </a:xfrm>
        </p:spPr>
        <p:txBody>
          <a:bodyPr>
            <a:normAutofit/>
          </a:bodyPr>
          <a:lstStyle/>
          <a:p>
            <a:pPr algn="just"/>
            <a:r>
              <a:rPr lang="en-IN" sz="3200" b="1" i="0" dirty="0">
                <a:effectLst/>
                <a:latin typeface="Times New Roman" panose="02020603050405020304" pitchFamily="18" charset="0"/>
                <a:cs typeface="Times New Roman" panose="02020603050405020304" pitchFamily="18" charset="0"/>
              </a:rPr>
              <a:t>According to sociologists, culture consists of the values, beliefs, systems of language, communication, and practices that people share in common and that can be used to define them as a collective.</a:t>
            </a:r>
            <a:endParaRPr lang="en-IN" sz="3200" b="1" dirty="0">
              <a:latin typeface="Times New Roman" panose="02020603050405020304" pitchFamily="18" charset="0"/>
              <a:cs typeface="Times New Roman" panose="02020603050405020304" pitchFamily="18" charset="0"/>
            </a:endParaRPr>
          </a:p>
          <a:p>
            <a:pPr algn="just"/>
            <a:endParaRPr lang="en-I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6095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1674</Words>
  <Application>Microsoft Office PowerPoint</Application>
  <PresentationFormat>Widescreen</PresentationFormat>
  <Paragraphs>138</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Black</vt:lpstr>
      <vt:lpstr>Calibri</vt:lpstr>
      <vt:lpstr>Calibri Light</vt:lpstr>
      <vt:lpstr>Georgia</vt:lpstr>
      <vt:lpstr>Times New Roman</vt:lpstr>
      <vt:lpstr>Office Theme</vt:lpstr>
      <vt:lpstr>PowerPoint Presentation</vt:lpstr>
      <vt:lpstr>Culture</vt:lpstr>
      <vt:lpstr>Content</vt:lpstr>
      <vt:lpstr>Introduction</vt:lpstr>
      <vt:lpstr>Contd…</vt:lpstr>
      <vt:lpstr>Meaning and concept of Culture</vt:lpstr>
      <vt:lpstr>Contd...</vt:lpstr>
      <vt:lpstr>Definition of Culture</vt:lpstr>
      <vt:lpstr>Contd….</vt:lpstr>
      <vt:lpstr>Characteristics of Culture</vt:lpstr>
      <vt:lpstr>Culture is learned behaviour</vt:lpstr>
      <vt:lpstr>Culture is learned behaviour</vt:lpstr>
      <vt:lpstr>Culture is Abstract </vt:lpstr>
      <vt:lpstr>Culture is the Products of Behaviour </vt:lpstr>
      <vt:lpstr>Culture is Social </vt:lpstr>
      <vt:lpstr>Culture is Adaptive </vt:lpstr>
      <vt:lpstr>Culture is shared and transmitted </vt:lpstr>
      <vt:lpstr>Culture is shared and transmitted </vt:lpstr>
      <vt:lpstr>Culture is shared and transmitted </vt:lpstr>
      <vt:lpstr>Culture includes Attitudes, Values Knowledge </vt:lpstr>
      <vt:lpstr>Contd….</vt:lpstr>
      <vt:lpstr>Culture is a way of Life</vt:lpstr>
      <vt:lpstr>Contd….</vt:lpstr>
      <vt:lpstr>Contd…</vt:lpstr>
      <vt:lpstr>Culture is continuous</vt:lpstr>
      <vt:lpstr>Effects of Culture on Society</vt:lpstr>
      <vt:lpstr>Effects of Culture on Society</vt:lpstr>
      <vt:lpstr>Types of Culture</vt:lpstr>
      <vt:lpstr>Material Culture</vt:lpstr>
      <vt:lpstr>Non-Material Culture</vt:lpstr>
      <vt:lpstr>Real Culture</vt:lpstr>
      <vt:lpstr>Contd….</vt:lpstr>
      <vt:lpstr>Ideal Culture</vt:lpstr>
      <vt:lpstr>Summary</vt:lpstr>
      <vt:lpstr>Contd…</vt:lpstr>
      <vt:lpstr>Conclusion</vt:lpstr>
      <vt:lpstr>Contd….</vt:lpstr>
      <vt:lpstr>Contd…</vt:lpstr>
      <vt:lpstr>Contd…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dc:title>
  <dc:creator>Vismaya.V</dc:creator>
  <cp:lastModifiedBy>Vismaya.V</cp:lastModifiedBy>
  <cp:revision>33</cp:revision>
  <dcterms:created xsi:type="dcterms:W3CDTF">2020-07-03T05:43:38Z</dcterms:created>
  <dcterms:modified xsi:type="dcterms:W3CDTF">2020-07-08T07:07:18Z</dcterms:modified>
</cp:coreProperties>
</file>